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26" r:id="rId23"/>
    <p:sldId id="314" r:id="rId24"/>
    <p:sldId id="334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88889" autoAdjust="0"/>
  </p:normalViewPr>
  <p:slideViewPr>
    <p:cSldViewPr showGuides="1">
      <p:cViewPr varScale="1">
        <p:scale>
          <a:sx n="45" d="100"/>
          <a:sy n="45" d="100"/>
        </p:scale>
        <p:origin x="324" y="3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notesViewPr>
    <p:cSldViewPr showGuides="1">
      <p:cViewPr varScale="1">
        <p:scale>
          <a:sx n="83" d="100"/>
          <a:sy n="83" d="100"/>
        </p:scale>
        <p:origin x="13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Ladies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gentlemen</a:t>
            </a:r>
            <a:r>
              <a:rPr lang="de-DE" dirty="0" smtClean="0"/>
              <a:t>! I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absolutely</a:t>
            </a:r>
            <a:r>
              <a:rPr lang="de-DE" dirty="0" smtClean="0"/>
              <a:t> </a:t>
            </a:r>
            <a:r>
              <a:rPr lang="de-DE" dirty="0" err="1" smtClean="0"/>
              <a:t>honored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humbled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reinvited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international </a:t>
            </a:r>
            <a:r>
              <a:rPr lang="de-DE" dirty="0" err="1" smtClean="0"/>
              <a:t>congress</a:t>
            </a:r>
            <a:r>
              <a:rPr lang="de-DE" dirty="0" smtClean="0"/>
              <a:t> in </a:t>
            </a:r>
            <a:r>
              <a:rPr lang="de-DE" dirty="0" err="1" smtClean="0"/>
              <a:t>beautiful</a:t>
            </a:r>
            <a:r>
              <a:rPr lang="de-DE" dirty="0" smtClean="0"/>
              <a:t> </a:t>
            </a:r>
            <a:r>
              <a:rPr lang="de-DE" dirty="0" err="1" smtClean="0"/>
              <a:t>brügge</a:t>
            </a:r>
            <a:r>
              <a:rPr lang="de-DE" dirty="0" smtClean="0"/>
              <a:t>! </a:t>
            </a:r>
            <a:r>
              <a:rPr lang="de-DE" b="1" dirty="0" smtClean="0"/>
              <a:t>The </a:t>
            </a:r>
            <a:r>
              <a:rPr lang="de-DE" b="1" dirty="0" err="1" smtClean="0"/>
              <a:t>city</a:t>
            </a:r>
            <a:r>
              <a:rPr lang="de-DE" b="1" dirty="0" smtClean="0"/>
              <a:t> of </a:t>
            </a:r>
            <a:r>
              <a:rPr lang="de-DE" b="1" dirty="0" err="1" smtClean="0"/>
              <a:t>chocolate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grachten</a:t>
            </a:r>
            <a:r>
              <a:rPr lang="de-DE" dirty="0" smtClean="0"/>
              <a:t>. </a:t>
            </a:r>
            <a:r>
              <a:rPr lang="de-DE" dirty="0" err="1" smtClean="0"/>
              <a:t>I´d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: „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actual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bonding</a:t>
            </a:r>
            <a:r>
              <a:rPr lang="de-DE" baseline="0" dirty="0" smtClean="0"/>
              <a:t>“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52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Strathearn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colleagues 51 found that after interacting with their infants, secure mothers’ serum OT levels were, more elevated than those of insecure-dismissing mothers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 response to the free-play interactions at 7 months was, significantly higher in securely attached mothers as measured, by the AAI, a result that was strongly correlated with activation of hypothalamus/pituitary region and the ventral striatum in response to smiling and crying own-infant face cues in the scanner at 11 months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brain regions are considered to be involved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oxytocinergic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dopamineassociated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reward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experimental methods, which use sound can provide powerful tools to identify markers of response to </a:t>
            </a:r>
            <a:r>
              <a:rPr lang="en-US" dirty="0" err="1" smtClean="0"/>
              <a:t>oxytocin</a:t>
            </a:r>
            <a:r>
              <a:rPr lang="en-US" dirty="0" smtClean="0"/>
              <a:t> nasal spray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identification of robust markers has particular value in predicting behavioral and therapeutic response to intervention </a:t>
            </a:r>
            <a:r>
              <a:rPr lang="de-DE" dirty="0" smtClean="0"/>
              <a:t>(</a:t>
            </a:r>
            <a:r>
              <a:rPr lang="de-DE" dirty="0" err="1" smtClean="0"/>
              <a:t>Graustella</a:t>
            </a:r>
            <a:r>
              <a:rPr lang="de-DE" dirty="0" smtClean="0"/>
              <a:t> &amp; </a:t>
            </a:r>
            <a:r>
              <a:rPr lang="de-DE" dirty="0" err="1" smtClean="0"/>
              <a:t>MacLeod</a:t>
            </a:r>
            <a:r>
              <a:rPr lang="de-DE" dirty="0" smtClean="0"/>
              <a:t>; 2012)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7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Next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focus</a:t>
            </a:r>
            <a:r>
              <a:rPr lang="de-DE" dirty="0" smtClean="0"/>
              <a:t> on the </a:t>
            </a:r>
            <a:r>
              <a:rPr lang="de-DE" dirty="0" err="1" smtClean="0"/>
              <a:t>impact</a:t>
            </a:r>
            <a:r>
              <a:rPr lang="de-DE" dirty="0" smtClean="0"/>
              <a:t> of </a:t>
            </a:r>
            <a:r>
              <a:rPr lang="de-DE" dirty="0" err="1" smtClean="0"/>
              <a:t>oxytocin</a:t>
            </a:r>
            <a:r>
              <a:rPr lang="de-DE" dirty="0" smtClean="0"/>
              <a:t> on </a:t>
            </a:r>
            <a:r>
              <a:rPr lang="de-DE" dirty="0" err="1" smtClean="0"/>
              <a:t>psychotherapy</a:t>
            </a:r>
            <a:r>
              <a:rPr lang="de-DE" dirty="0" smtClean="0"/>
              <a:t>.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rewarding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cautiousely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therapeutical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96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The </a:t>
            </a:r>
            <a:r>
              <a:rPr lang="de-DE" sz="1200" dirty="0" err="1" smtClean="0"/>
              <a:t>latest</a:t>
            </a:r>
            <a:r>
              <a:rPr lang="de-DE" sz="1200" dirty="0" smtClean="0"/>
              <a:t> </a:t>
            </a:r>
            <a:r>
              <a:rPr lang="de-DE" sz="1200" dirty="0" err="1" smtClean="0"/>
              <a:t>topic</a:t>
            </a:r>
            <a:r>
              <a:rPr lang="de-DE" sz="1200" dirty="0" smtClean="0"/>
              <a:t> of </a:t>
            </a:r>
            <a:r>
              <a:rPr lang="de-DE" sz="1200" dirty="0" err="1" smtClean="0"/>
              <a:t>oxytocin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reasearch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emerging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genetic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studies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should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be</a:t>
            </a:r>
            <a:r>
              <a:rPr lang="de-DE" sz="1200" baseline="0" dirty="0" smtClean="0"/>
              <a:t> also </a:t>
            </a:r>
            <a:r>
              <a:rPr lang="de-DE" sz="1200" baseline="0" dirty="0" err="1" smtClean="0"/>
              <a:t>considered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with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cautiouseness</a:t>
            </a:r>
            <a:r>
              <a:rPr lang="de-DE" sz="1200" baseline="0" dirty="0" smtClean="0"/>
              <a:t>. </a:t>
            </a:r>
            <a:r>
              <a:rPr lang="de-DE" sz="1200" baseline="0" dirty="0" err="1" smtClean="0"/>
              <a:t>It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still </a:t>
            </a:r>
            <a:r>
              <a:rPr lang="de-DE" sz="1200" baseline="0" dirty="0" err="1" smtClean="0"/>
              <a:t>unknown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how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many</a:t>
            </a:r>
            <a:r>
              <a:rPr lang="de-DE" sz="1200" baseline="0" dirty="0" smtClean="0"/>
              <a:t> genes </a:t>
            </a:r>
            <a:r>
              <a:rPr lang="de-DE" sz="1200" baseline="0" dirty="0" err="1" smtClean="0"/>
              <a:t>humans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actually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own</a:t>
            </a:r>
            <a:r>
              <a:rPr lang="de-DE" sz="1200" baseline="0" dirty="0" smtClean="0"/>
              <a:t>. The </a:t>
            </a:r>
            <a:r>
              <a:rPr lang="de-DE" sz="1200" baseline="0" dirty="0" err="1" smtClean="0"/>
              <a:t>number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estimated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between</a:t>
            </a:r>
            <a:r>
              <a:rPr lang="de-DE" sz="1200" baseline="0" dirty="0" smtClean="0"/>
              <a:t> 20000-22000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the </a:t>
            </a:r>
            <a:r>
              <a:rPr lang="de-DE" sz="1200" baseline="0" dirty="0" err="1" smtClean="0"/>
              <a:t>field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incrediby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comlex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difficult</a:t>
            </a:r>
            <a:r>
              <a:rPr lang="de-DE" sz="1200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Males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at</a:t>
            </a:r>
            <a:r>
              <a:rPr lang="de-DE" sz="1200" dirty="0" smtClean="0"/>
              <a:t> least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one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copy</a:t>
            </a:r>
            <a:r>
              <a:rPr lang="de-DE" sz="1200" baseline="0" dirty="0" smtClean="0"/>
              <a:t> of the A allele </a:t>
            </a:r>
            <a:r>
              <a:rPr lang="de-DE" sz="1200" baseline="0" dirty="0" err="1" smtClean="0"/>
              <a:t>at</a:t>
            </a:r>
            <a:r>
              <a:rPr lang="de-DE" sz="1200" baseline="0" dirty="0" smtClean="0"/>
              <a:t> </a:t>
            </a:r>
            <a:r>
              <a:rPr lang="de-DE" sz="1200" dirty="0" smtClean="0"/>
              <a:t>OXTR rs2254298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show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more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autism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traits</a:t>
            </a:r>
            <a:endParaRPr lang="de-DE" sz="1200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01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D74E1-E3E6-4388-86D7-EC20A9CC1AD5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Central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stimulated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sensory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dirty="0" err="1" smtClean="0"/>
              <a:t>auditory</a:t>
            </a:r>
            <a:r>
              <a:rPr lang="de-DE" dirty="0" smtClean="0"/>
              <a:t> (</a:t>
            </a:r>
            <a:r>
              <a:rPr lang="de-DE" dirty="0" err="1" smtClean="0"/>
              <a:t>infant</a:t>
            </a:r>
            <a:r>
              <a:rPr lang="de-DE" dirty="0" smtClean="0"/>
              <a:t> </a:t>
            </a:r>
            <a:r>
              <a:rPr lang="de-DE" dirty="0" err="1" smtClean="0"/>
              <a:t>vocalization</a:t>
            </a:r>
            <a:r>
              <a:rPr lang="de-DE" dirty="0" smtClean="0"/>
              <a:t>), </a:t>
            </a:r>
            <a:r>
              <a:rPr lang="de-DE" dirty="0" err="1" smtClean="0"/>
              <a:t>visual</a:t>
            </a:r>
            <a:r>
              <a:rPr lang="de-DE" dirty="0" smtClean="0"/>
              <a:t> (</a:t>
            </a:r>
            <a:r>
              <a:rPr lang="de-DE" dirty="0" err="1" smtClean="0"/>
              <a:t>eye-contact</a:t>
            </a:r>
            <a:r>
              <a:rPr lang="de-DE" dirty="0" smtClean="0"/>
              <a:t>), </a:t>
            </a:r>
            <a:r>
              <a:rPr lang="de-DE" dirty="0" err="1" smtClean="0"/>
              <a:t>olfactory</a:t>
            </a:r>
            <a:r>
              <a:rPr lang="de-DE" dirty="0" smtClean="0"/>
              <a:t> (</a:t>
            </a:r>
            <a:r>
              <a:rPr lang="de-DE" dirty="0" err="1" smtClean="0"/>
              <a:t>smell</a:t>
            </a:r>
            <a:r>
              <a:rPr lang="de-DE" dirty="0" smtClean="0"/>
              <a:t>),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inputs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sensory</a:t>
            </a:r>
            <a:r>
              <a:rPr lang="de-DE" dirty="0" smtClean="0"/>
              <a:t>, </a:t>
            </a:r>
            <a:r>
              <a:rPr lang="de-DE" dirty="0" err="1" smtClean="0"/>
              <a:t>physiological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behavioral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(</a:t>
            </a:r>
            <a:r>
              <a:rPr lang="de-DE" dirty="0" err="1" smtClean="0"/>
              <a:t>Nagosawa</a:t>
            </a:r>
            <a:r>
              <a:rPr lang="de-DE" dirty="0" smtClean="0"/>
              <a:t>, </a:t>
            </a:r>
            <a:r>
              <a:rPr lang="de-DE" dirty="0" err="1" smtClean="0"/>
              <a:t>Okabe</a:t>
            </a:r>
            <a:r>
              <a:rPr lang="de-DE" dirty="0" smtClean="0"/>
              <a:t>, </a:t>
            </a:r>
            <a:r>
              <a:rPr lang="de-DE" dirty="0" err="1" smtClean="0"/>
              <a:t>Mugi</a:t>
            </a:r>
            <a:r>
              <a:rPr lang="de-DE" dirty="0" smtClean="0"/>
              <a:t>, </a:t>
            </a:r>
            <a:r>
              <a:rPr lang="de-DE" dirty="0" err="1" smtClean="0"/>
              <a:t>Kikusui</a:t>
            </a:r>
            <a:r>
              <a:rPr lang="de-DE" dirty="0" smtClean="0"/>
              <a:t>, 2012)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 negative </a:t>
            </a:r>
            <a:r>
              <a:rPr lang="de-DE" dirty="0" err="1" smtClean="0"/>
              <a:t>responses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pain</a:t>
            </a:r>
            <a:r>
              <a:rPr lang="de-DE" dirty="0" smtClean="0"/>
              <a:t>, stress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anxiety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diminished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the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„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buffering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seperation</a:t>
            </a:r>
            <a:r>
              <a:rPr lang="de-DE" dirty="0" smtClean="0"/>
              <a:t> </a:t>
            </a:r>
            <a:r>
              <a:rPr lang="de-DE" dirty="0" err="1" smtClean="0"/>
              <a:t>distress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aversive</a:t>
            </a:r>
            <a:r>
              <a:rPr lang="de-DE" dirty="0" smtClean="0"/>
              <a:t> </a:t>
            </a:r>
            <a:r>
              <a:rPr lang="de-DE" dirty="0" err="1" smtClean="0"/>
              <a:t>experiences</a:t>
            </a:r>
            <a:r>
              <a:rPr lang="de-DE" dirty="0" smtClean="0"/>
              <a:t> (</a:t>
            </a:r>
            <a:r>
              <a:rPr lang="de-DE" dirty="0" err="1" smtClean="0"/>
              <a:t>Kikusui</a:t>
            </a:r>
            <a:r>
              <a:rPr lang="de-DE" dirty="0" smtClean="0"/>
              <a:t> et al., 2006)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7512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D74E1-E3E6-4388-86D7-EC20A9CC1AD5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of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neuroendocrine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(AVP, </a:t>
            </a:r>
            <a:r>
              <a:rPr lang="de-DE" dirty="0" err="1" smtClean="0"/>
              <a:t>dopamnine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prolactin</a:t>
            </a:r>
            <a:r>
              <a:rPr lang="de-DE" dirty="0" smtClean="0"/>
              <a:t>) (Swain et al., 2007)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err="1" smtClean="0"/>
              <a:t>infant´s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foundation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caregiving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288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Results of my research has been reported on several </a:t>
            </a:r>
            <a:r>
              <a:rPr lang="en-AU" dirty="0" err="1" smtClean="0"/>
              <a:t>euopean</a:t>
            </a:r>
            <a:r>
              <a:rPr lang="en-AU" dirty="0" smtClean="0"/>
              <a:t> and international</a:t>
            </a:r>
            <a:r>
              <a:rPr lang="en-AU" baseline="0" dirty="0" smtClean="0"/>
              <a:t> meetings. As </a:t>
            </a:r>
            <a:r>
              <a:rPr lang="en-AU" baseline="0" dirty="0" err="1" smtClean="0"/>
              <a:t>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dont</a:t>
            </a:r>
            <a:r>
              <a:rPr lang="en-AU" baseline="0" dirty="0" smtClean="0"/>
              <a:t> want to bore you with things you already know </a:t>
            </a:r>
            <a:r>
              <a:rPr lang="en-AU" baseline="0" dirty="0" err="1" smtClean="0"/>
              <a:t>i</a:t>
            </a:r>
            <a:r>
              <a:rPr lang="en-AU" baseline="0" dirty="0" smtClean="0"/>
              <a:t> will shortly summarize the main results: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Insecure attachment seems to be associated with low levels of </a:t>
            </a:r>
            <a:r>
              <a:rPr lang="en-AU" dirty="0" err="1" smtClean="0"/>
              <a:t>oxytocin</a:t>
            </a:r>
            <a:r>
              <a:rPr lang="en-AU" dirty="0" smtClean="0"/>
              <a:t>. Patients who scores high on the attachment scale „fear of closeness“ had ha</a:t>
            </a:r>
            <a:r>
              <a:rPr lang="en-AU" dirty="0" smtClean="0">
                <a:solidFill>
                  <a:srgbClr val="FF3300"/>
                </a:solidFill>
              </a:rPr>
              <a:t>d</a:t>
            </a:r>
            <a:r>
              <a:rPr lang="en-AU" dirty="0" smtClean="0"/>
              <a:t> a low </a:t>
            </a:r>
            <a:r>
              <a:rPr lang="en-AU" dirty="0" err="1" smtClean="0"/>
              <a:t>oxytocin</a:t>
            </a:r>
            <a:r>
              <a:rPr lang="en-AU" dirty="0" smtClean="0"/>
              <a:t> level, </a:t>
            </a:r>
            <a:r>
              <a:rPr lang="en-AU" dirty="0" smtClean="0">
                <a:solidFill>
                  <a:srgbClr val="FF3300"/>
                </a:solidFill>
              </a:rPr>
              <a:t>while patients with high </a:t>
            </a:r>
            <a:r>
              <a:rPr lang="en-AU" dirty="0" err="1" smtClean="0">
                <a:solidFill>
                  <a:srgbClr val="FF3300"/>
                </a:solidFill>
              </a:rPr>
              <a:t>oxytocin</a:t>
            </a:r>
            <a:r>
              <a:rPr lang="en-AU" dirty="0" smtClean="0">
                <a:solidFill>
                  <a:srgbClr val="FF3300"/>
                </a:solidFill>
              </a:rPr>
              <a:t> levels score lower on this attachment scale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 smtClean="0"/>
              <a:t>Mean</a:t>
            </a:r>
            <a:r>
              <a:rPr lang="de-DE" sz="1200" b="0" dirty="0" smtClean="0"/>
              <a:t> of the </a:t>
            </a:r>
            <a:r>
              <a:rPr lang="de-DE" sz="1200" b="0" dirty="0" err="1" smtClean="0"/>
              <a:t>three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base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groups</a:t>
            </a:r>
            <a:r>
              <a:rPr lang="de-DE" sz="1200" b="0" dirty="0" smtClean="0"/>
              <a:t> (just </a:t>
            </a:r>
            <a:r>
              <a:rPr lang="de-DE" sz="1200" b="0" dirty="0" err="1" smtClean="0"/>
              <a:t>women</a:t>
            </a:r>
            <a:r>
              <a:rPr lang="de-DE" sz="1200" b="0" dirty="0" smtClean="0"/>
              <a:t>) in </a:t>
            </a:r>
            <a:r>
              <a:rPr lang="de-DE" sz="1200" b="0" dirty="0" err="1" smtClean="0"/>
              <a:t>dependence</a:t>
            </a:r>
            <a:r>
              <a:rPr lang="de-DE" sz="1200" b="0" dirty="0" smtClean="0"/>
              <a:t> on the </a:t>
            </a:r>
            <a:r>
              <a:rPr lang="de-DE" sz="1200" b="0" dirty="0" err="1" smtClean="0"/>
              <a:t>attachment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scale</a:t>
            </a:r>
            <a:r>
              <a:rPr lang="de-DE" sz="1200" b="0" dirty="0" smtClean="0"/>
              <a:t> „</a:t>
            </a:r>
            <a:r>
              <a:rPr lang="de-DE" sz="1200" b="0" dirty="0" err="1" smtClean="0"/>
              <a:t>fear</a:t>
            </a:r>
            <a:r>
              <a:rPr lang="de-DE" sz="1200" b="0" dirty="0" smtClean="0"/>
              <a:t> of </a:t>
            </a:r>
            <a:r>
              <a:rPr lang="de-DE" sz="1200" b="0" dirty="0" err="1" smtClean="0"/>
              <a:t>closeness</a:t>
            </a:r>
            <a:r>
              <a:rPr lang="de-DE" sz="1200" b="0" dirty="0" smtClean="0"/>
              <a:t>“ </a:t>
            </a:r>
            <a:br>
              <a:rPr lang="de-DE" sz="1200" b="0" dirty="0" smtClean="0"/>
            </a:br>
            <a:r>
              <a:rPr lang="de-DE" sz="1200" b="0" dirty="0" smtClean="0"/>
              <a:t>(n = 23)</a:t>
            </a:r>
            <a:endParaRPr lang="en-A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36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06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Mean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values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of the absolute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oxytocin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differences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between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the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first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and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second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session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in </a:t>
            </a:r>
            <a:r>
              <a:rPr lang="de-DE" sz="1200" dirty="0" err="1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comparison</a:t>
            </a:r>
            <a:r>
              <a:rPr lang="de-DE" sz="1200" dirty="0" smtClean="0">
                <a:solidFill>
                  <a:srgbClr val="003366"/>
                </a:solidFill>
                <a:latin typeface="Trebuchet MS" pitchFamily="34" charset="0"/>
                <a:cs typeface="Times New Roman" pitchFamily="18" charset="0"/>
              </a:rPr>
              <a:t> (n = 26)</a:t>
            </a:r>
            <a:r>
              <a:rPr lang="de-DE" sz="900" b="1" dirty="0" smtClean="0">
                <a:cs typeface="Times New Roman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dirty="0" smtClean="0">
              <a:cs typeface="Times New Roman" pitchFamily="18" charset="0"/>
            </a:endParaRPr>
          </a:p>
          <a:p>
            <a:r>
              <a:rPr lang="en-US" sz="900" dirty="0" smtClean="0"/>
              <a:t>The </a:t>
            </a:r>
            <a:r>
              <a:rPr lang="en-US" sz="900" dirty="0" err="1" smtClean="0"/>
              <a:t>reagibility</a:t>
            </a:r>
            <a:r>
              <a:rPr lang="en-US" sz="900" dirty="0" smtClean="0"/>
              <a:t> or the release, the responsiveness of </a:t>
            </a:r>
            <a:r>
              <a:rPr lang="en-US" sz="900" dirty="0" err="1" smtClean="0"/>
              <a:t>oxytocin</a:t>
            </a:r>
            <a:r>
              <a:rPr lang="en-US" sz="900" dirty="0" smtClean="0"/>
              <a:t> increases significant from pre to post</a:t>
            </a:r>
          </a:p>
          <a:p>
            <a:endParaRPr lang="en-US" sz="900" dirty="0" smtClean="0"/>
          </a:p>
          <a:p>
            <a:r>
              <a:rPr lang="en-US" sz="900" dirty="0" err="1" smtClean="0"/>
              <a:t>Realease</a:t>
            </a:r>
            <a:r>
              <a:rPr lang="en-US" sz="900" dirty="0" smtClean="0"/>
              <a:t> is very stable/ People who </a:t>
            </a:r>
            <a:r>
              <a:rPr lang="en-US" sz="900" dirty="0" err="1" smtClean="0"/>
              <a:t>realease</a:t>
            </a:r>
            <a:r>
              <a:rPr lang="en-US" sz="900" dirty="0" smtClean="0"/>
              <a:t> low doses of ox always </a:t>
            </a:r>
            <a:r>
              <a:rPr lang="en-US" sz="900" dirty="0" err="1" smtClean="0"/>
              <a:t>realease</a:t>
            </a:r>
            <a:r>
              <a:rPr lang="en-US" sz="900" dirty="0" smtClean="0"/>
              <a:t> low doses and people who release high always release high, but at the same time the amount can be changed, maybe people learn to release </a:t>
            </a:r>
            <a:r>
              <a:rPr lang="en-US" sz="900" dirty="0" err="1" smtClean="0"/>
              <a:t>oxytocin</a:t>
            </a:r>
            <a:r>
              <a:rPr lang="en-US" sz="900" dirty="0" smtClean="0"/>
              <a:t> </a:t>
            </a:r>
            <a:endParaRPr lang="de-DE" sz="900" b="1" dirty="0" smtClean="0"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17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my</a:t>
            </a:r>
            <a:r>
              <a:rPr lang="de-DE" dirty="0" smtClean="0"/>
              <a:t> last </a:t>
            </a:r>
            <a:r>
              <a:rPr lang="de-DE" dirty="0" err="1" smtClean="0"/>
              <a:t>study</a:t>
            </a:r>
            <a:r>
              <a:rPr lang="de-DE" dirty="0" smtClean="0"/>
              <a:t> i </a:t>
            </a:r>
            <a:r>
              <a:rPr lang="de-DE" dirty="0" err="1" smtClean="0"/>
              <a:t>exmamined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relations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psychopathological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the SCL-90-R 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contanis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psychopathology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somatization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depression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anxiety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interpersonal </a:t>
            </a:r>
            <a:r>
              <a:rPr lang="de-DE" baseline="0" dirty="0" err="1" smtClean="0"/>
              <a:t>sensitvity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41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I built three groups:</a:t>
            </a:r>
            <a:r>
              <a:rPr lang="en-GB" baseline="0" dirty="0" smtClean="0"/>
              <a:t> people who fall, rise or remain unchanged in the level of </a:t>
            </a:r>
            <a:r>
              <a:rPr lang="en-GB" baseline="0" dirty="0" err="1" smtClean="0"/>
              <a:t>oxytocin</a:t>
            </a:r>
            <a:endParaRPr lang="en-GB" baseline="0" dirty="0" smtClean="0"/>
          </a:p>
          <a:p>
            <a:endParaRPr lang="en-GB" dirty="0" smtClean="0"/>
          </a:p>
          <a:p>
            <a:r>
              <a:rPr lang="en-GB" dirty="0" smtClean="0"/>
              <a:t>People who fall in their </a:t>
            </a:r>
            <a:r>
              <a:rPr lang="en-GB" dirty="0" err="1" smtClean="0"/>
              <a:t>oxytocin</a:t>
            </a:r>
            <a:r>
              <a:rPr lang="en-GB" dirty="0" smtClean="0"/>
              <a:t> level have a bigger reduction of their overall psychopathological symptoms, as people who are not responsive through bonding-psychotherapy </a:t>
            </a:r>
          </a:p>
          <a:p>
            <a:endParaRPr lang="en-GB" dirty="0" smtClean="0"/>
          </a:p>
          <a:p>
            <a:r>
              <a:rPr lang="en-GB" dirty="0" smtClean="0"/>
              <a:t>So if put all these results together it seems that the flexibility of </a:t>
            </a:r>
            <a:r>
              <a:rPr lang="en-GB" dirty="0" err="1" smtClean="0"/>
              <a:t>oxytocinergic</a:t>
            </a:r>
            <a:r>
              <a:rPr lang="en-GB" dirty="0" smtClean="0"/>
              <a:t> systems is more important than the fact, if the level of </a:t>
            </a:r>
            <a:r>
              <a:rPr lang="en-GB" dirty="0" err="1" smtClean="0"/>
              <a:t>oxytocin</a:t>
            </a:r>
            <a:r>
              <a:rPr lang="en-GB" dirty="0" smtClean="0"/>
              <a:t> rises or if it falls down. The relation is curvilinear, if the system has the ability to move it is a good predictor for the therapeutically outcome or the efficiency of bonding! </a:t>
            </a:r>
          </a:p>
          <a:p>
            <a:endParaRPr lang="en-GB" dirty="0" smtClean="0"/>
          </a:p>
          <a:p>
            <a:r>
              <a:rPr lang="en-GB" dirty="0" smtClean="0"/>
              <a:t>Otherwise, if the biological systems are immobile, fixed not adaptable than the symptoms won't change very much and the person has only a little outcome or relief…and this is known well in empirical science! </a:t>
            </a:r>
          </a:p>
          <a:p>
            <a:endParaRPr lang="en-GB" dirty="0" smtClean="0"/>
          </a:p>
          <a:p>
            <a:r>
              <a:rPr lang="en-GB" dirty="0" smtClean="0"/>
              <a:t>One example is </a:t>
            </a:r>
            <a:r>
              <a:rPr lang="en-GB" dirty="0" err="1" smtClean="0"/>
              <a:t>cortisol</a:t>
            </a:r>
            <a:r>
              <a:rPr lang="en-GB" dirty="0" smtClean="0"/>
              <a:t> and another one is the heart rate variability. People who are barely capable of adapting the heart rate tend to become heart diseases or diabetes, asthma, depression and even a higher mortality after an traumatic event. </a:t>
            </a:r>
          </a:p>
          <a:p>
            <a:endParaRPr lang="en-GB" dirty="0" smtClean="0"/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F1079-A9BC-4459-9E8B-FC092060BCDB}" type="slidenum">
              <a:rPr lang="de-DE" smtClean="0"/>
              <a:pPr/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187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talk </a:t>
            </a:r>
            <a:r>
              <a:rPr lang="de-DE" dirty="0" err="1" smtClean="0"/>
              <a:t>about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pPr marL="228600" indent="-228600">
              <a:buAutoNum type="arabicParenR"/>
            </a:pP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it´s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neurobiology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accepted</a:t>
            </a:r>
            <a:endParaRPr lang="de-DE" baseline="0" dirty="0" smtClean="0"/>
          </a:p>
          <a:p>
            <a:pPr marL="228600" indent="-228600">
              <a:buAutoNum type="arabicParenR"/>
            </a:pPr>
            <a:r>
              <a:rPr lang="de-DE" dirty="0" smtClean="0"/>
              <a:t>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what´s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endParaRPr lang="de-DE" baseline="0" dirty="0" smtClean="0"/>
          </a:p>
          <a:p>
            <a:pPr marL="228600" indent="-228600">
              <a:buAutoNum type="arabicParenR"/>
            </a:pP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concerning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psychological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tried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summarize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2011 </a:t>
            </a:r>
            <a:r>
              <a:rPr lang="de-DE" baseline="0" dirty="0" err="1" smtClean="0"/>
              <a:t>till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. </a:t>
            </a:r>
          </a:p>
          <a:p>
            <a:pPr marL="228600" indent="-228600">
              <a:buAutoNum type="arabicParenR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proceed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summary</a:t>
            </a:r>
            <a:r>
              <a:rPr lang="de-DE" baseline="0" dirty="0" smtClean="0"/>
              <a:t> of the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concerning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bonding</a:t>
            </a:r>
            <a:endParaRPr lang="de-DE" baseline="0" dirty="0" smtClean="0"/>
          </a:p>
          <a:p>
            <a:pPr marL="228600" indent="-228600">
              <a:buAutoNum type="arabicParenR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in the end i will </a:t>
            </a:r>
            <a:r>
              <a:rPr lang="de-DE" baseline="0" dirty="0" err="1" smtClean="0"/>
              <a:t>refer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report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thoughts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Konni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440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 last </a:t>
            </a:r>
            <a:r>
              <a:rPr lang="de-DE" dirty="0" err="1" smtClean="0"/>
              <a:t>point</a:t>
            </a:r>
            <a:r>
              <a:rPr lang="de-DE" dirty="0" smtClean="0"/>
              <a:t> of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the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similarities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: </a:t>
            </a:r>
            <a:r>
              <a:rPr lang="de-DE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breath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meanings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occupies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physical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emotional </a:t>
            </a:r>
            <a:r>
              <a:rPr lang="de-DE" baseline="0" dirty="0" err="1" smtClean="0"/>
              <a:t>openess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exmanies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interactions</a:t>
            </a:r>
            <a:r>
              <a:rPr lang="de-DE" baseline="0" dirty="0" smtClean="0"/>
              <a:t>, the </a:t>
            </a:r>
            <a:r>
              <a:rPr lang="de-DE" baseline="0" dirty="0" err="1" smtClean="0"/>
              <a:t>disturbances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emotions</a:t>
            </a:r>
            <a:r>
              <a:rPr lang="de-DE" baseline="0" dirty="0" smtClean="0"/>
              <a:t>.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the </a:t>
            </a:r>
            <a:r>
              <a:rPr lang="de-DE" dirty="0" err="1" smtClean="0"/>
              <a:t>basis</a:t>
            </a:r>
            <a:r>
              <a:rPr lang="de-DE" dirty="0" smtClean="0"/>
              <a:t> of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closeness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touch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touch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empathy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acceptance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feelings</a:t>
            </a:r>
            <a:r>
              <a:rPr lang="de-DE" baseline="0" dirty="0" smtClean="0"/>
              <a:t> of a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. </a:t>
            </a:r>
            <a:r>
              <a:rPr lang="de-DE" baseline="0" smtClean="0"/>
              <a:t>These </a:t>
            </a:r>
            <a:r>
              <a:rPr lang="de-DE" baseline="0" dirty="0" err="1" smtClean="0"/>
              <a:t>experiences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50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66F2F-5431-4866-8EC2-70AFED1B634D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38238" y="685800"/>
            <a:ext cx="457993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813" y="4343400"/>
            <a:ext cx="5026025" cy="41148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3309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07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myself</a:t>
            </a:r>
            <a:r>
              <a:rPr lang="de-DE" dirty="0" smtClean="0"/>
              <a:t>!</a:t>
            </a:r>
          </a:p>
          <a:p>
            <a:endParaRPr lang="de-DE" dirty="0" smtClean="0"/>
          </a:p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ist Alexander Müller, 36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psychologist</a:t>
            </a:r>
            <a:r>
              <a:rPr lang="de-DE" dirty="0" smtClean="0"/>
              <a:t> in Gießen, </a:t>
            </a:r>
            <a:r>
              <a:rPr lang="de-DE" dirty="0" err="1" smtClean="0"/>
              <a:t>started</a:t>
            </a:r>
            <a:r>
              <a:rPr lang="de-DE" dirty="0" smtClean="0"/>
              <a:t> an </a:t>
            </a:r>
            <a:r>
              <a:rPr lang="de-DE" dirty="0" err="1" smtClean="0"/>
              <a:t>eduction</a:t>
            </a:r>
            <a:r>
              <a:rPr lang="de-DE" dirty="0" smtClean="0"/>
              <a:t> in </a:t>
            </a:r>
            <a:r>
              <a:rPr lang="de-DE" dirty="0" err="1" smtClean="0"/>
              <a:t>psychodynamic</a:t>
            </a:r>
            <a:r>
              <a:rPr lang="de-DE" dirty="0" smtClean="0"/>
              <a:t> </a:t>
            </a:r>
            <a:r>
              <a:rPr lang="de-DE" dirty="0" err="1" smtClean="0"/>
              <a:t>psychotherapy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an </a:t>
            </a:r>
            <a:r>
              <a:rPr lang="de-DE" dirty="0" err="1" smtClean="0"/>
              <a:t>approbated</a:t>
            </a:r>
            <a:r>
              <a:rPr lang="de-DE" dirty="0" smtClean="0"/>
              <a:t> </a:t>
            </a:r>
            <a:r>
              <a:rPr lang="de-DE" dirty="0" err="1" smtClean="0"/>
              <a:t>therapist</a:t>
            </a:r>
            <a:r>
              <a:rPr lang="de-DE" dirty="0" smtClean="0"/>
              <a:t>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happened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internship</a:t>
            </a:r>
            <a:r>
              <a:rPr lang="de-DE" dirty="0" smtClean="0"/>
              <a:t> in Bad </a:t>
            </a:r>
            <a:r>
              <a:rPr lang="de-DE" dirty="0" err="1" smtClean="0"/>
              <a:t>Herrebalb</a:t>
            </a:r>
            <a:r>
              <a:rPr lang="de-DE" dirty="0" smtClean="0"/>
              <a:t>/</a:t>
            </a:r>
            <a:r>
              <a:rPr lang="de-DE" dirty="0" err="1" smtClean="0"/>
              <a:t>wonderful</a:t>
            </a:r>
            <a:r>
              <a:rPr lang="de-DE" dirty="0" smtClean="0"/>
              <a:t> time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experiences</a:t>
            </a:r>
            <a:r>
              <a:rPr lang="de-DE" dirty="0" smtClean="0"/>
              <a:t>. </a:t>
            </a:r>
            <a:r>
              <a:rPr lang="de-DE" dirty="0" err="1" smtClean="0"/>
              <a:t>Became</a:t>
            </a:r>
            <a:r>
              <a:rPr lang="de-DE" dirty="0" smtClean="0"/>
              <a:t> </a:t>
            </a:r>
            <a:r>
              <a:rPr lang="de-DE" dirty="0" err="1" smtClean="0"/>
              <a:t>curious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in </a:t>
            </a:r>
            <a:r>
              <a:rPr lang="de-DE" dirty="0" err="1" smtClean="0"/>
              <a:t>bonding</a:t>
            </a:r>
            <a:endParaRPr lang="de-DE" dirty="0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421A5F-DC62-467A-8328-BF6C09DAC613}" type="slidenum">
              <a:rPr lang="de-DE" sz="1200" smtClean="0"/>
              <a:pPr/>
              <a:t>3</a:t>
            </a:fld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14244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AF905-1C4D-4C76-8E90-B6D74F09584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i="0" dirty="0" err="1" smtClean="0"/>
              <a:t>Oxytocin</a:t>
            </a:r>
            <a:r>
              <a:rPr lang="de-DE" i="0" dirty="0" smtClean="0"/>
              <a:t> </a:t>
            </a:r>
            <a:r>
              <a:rPr lang="de-DE" i="0" dirty="0" err="1" smtClean="0"/>
              <a:t>is</a:t>
            </a:r>
            <a:r>
              <a:rPr lang="de-DE" i="0" dirty="0" smtClean="0"/>
              <a:t> </a:t>
            </a:r>
            <a:r>
              <a:rPr lang="de-DE" i="0" dirty="0" err="1" smtClean="0"/>
              <a:t>considered</a:t>
            </a:r>
            <a:r>
              <a:rPr lang="de-DE" i="0" dirty="0" smtClean="0"/>
              <a:t> </a:t>
            </a:r>
            <a:r>
              <a:rPr lang="de-DE" i="0" dirty="0" err="1" smtClean="0"/>
              <a:t>to</a:t>
            </a:r>
            <a:r>
              <a:rPr lang="de-DE" i="0" dirty="0" smtClean="0"/>
              <a:t> </a:t>
            </a:r>
            <a:r>
              <a:rPr lang="de-DE" i="0" dirty="0" err="1" smtClean="0"/>
              <a:t>be</a:t>
            </a:r>
            <a:r>
              <a:rPr lang="de-DE" i="0" dirty="0" smtClean="0"/>
              <a:t> </a:t>
            </a:r>
            <a:r>
              <a:rPr lang="de-DE" i="0" dirty="0" err="1" smtClean="0"/>
              <a:t>involved</a:t>
            </a:r>
            <a:r>
              <a:rPr lang="de-DE" i="0" dirty="0" smtClean="0"/>
              <a:t> in </a:t>
            </a:r>
            <a:r>
              <a:rPr lang="de-DE" i="0" dirty="0" err="1" smtClean="0"/>
              <a:t>plenty</a:t>
            </a:r>
            <a:r>
              <a:rPr lang="de-DE" i="0" dirty="0" smtClean="0"/>
              <a:t> of </a:t>
            </a:r>
            <a:r>
              <a:rPr lang="de-DE" i="0" dirty="0" err="1" smtClean="0"/>
              <a:t>physiological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processes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like</a:t>
            </a:r>
            <a:r>
              <a:rPr lang="de-DE" i="0" baseline="0" dirty="0" smtClean="0"/>
              <a:t> (</a:t>
            </a:r>
            <a:r>
              <a:rPr lang="de-DE" i="0" dirty="0" err="1" smtClean="0"/>
              <a:t>delivery</a:t>
            </a:r>
            <a:r>
              <a:rPr lang="de-DE" i="0" dirty="0" smtClean="0"/>
              <a:t>, </a:t>
            </a:r>
            <a:r>
              <a:rPr lang="de-DE" i="0" dirty="0" err="1" smtClean="0"/>
              <a:t>lactation</a:t>
            </a:r>
            <a:r>
              <a:rPr lang="de-DE" i="0" dirty="0" smtClean="0"/>
              <a:t>)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and</a:t>
            </a:r>
            <a:r>
              <a:rPr lang="de-DE" i="0" baseline="0" dirty="0" smtClean="0"/>
              <a:t> </a:t>
            </a:r>
            <a:r>
              <a:rPr lang="de-DE" i="0" dirty="0" err="1" smtClean="0"/>
              <a:t>behavioral</a:t>
            </a:r>
            <a:r>
              <a:rPr lang="de-DE" i="0" dirty="0" smtClean="0"/>
              <a:t> </a:t>
            </a:r>
            <a:r>
              <a:rPr lang="de-DE" i="0" dirty="0" err="1" smtClean="0"/>
              <a:t>patterns</a:t>
            </a:r>
            <a:r>
              <a:rPr lang="de-DE" i="0" dirty="0" smtClean="0"/>
              <a:t> </a:t>
            </a:r>
            <a:r>
              <a:rPr lang="de-DE" i="0" dirty="0" err="1" smtClean="0"/>
              <a:t>like</a:t>
            </a:r>
            <a:r>
              <a:rPr lang="de-DE" i="0" dirty="0" smtClean="0"/>
              <a:t> sexual </a:t>
            </a:r>
            <a:r>
              <a:rPr lang="de-DE" i="0" dirty="0" err="1" smtClean="0"/>
              <a:t>functioning</a:t>
            </a:r>
            <a:r>
              <a:rPr lang="de-DE" i="0" dirty="0" smtClean="0"/>
              <a:t>, </a:t>
            </a:r>
            <a:r>
              <a:rPr lang="de-DE" i="0" dirty="0" err="1" smtClean="0"/>
              <a:t>social</a:t>
            </a:r>
            <a:r>
              <a:rPr lang="de-DE" i="0" dirty="0" smtClean="0"/>
              <a:t> </a:t>
            </a:r>
            <a:r>
              <a:rPr lang="de-DE" i="0" dirty="0" err="1" smtClean="0"/>
              <a:t>memory</a:t>
            </a:r>
            <a:r>
              <a:rPr lang="de-DE" i="0" dirty="0" smtClean="0"/>
              <a:t>, </a:t>
            </a:r>
            <a:r>
              <a:rPr lang="de-DE" i="0" dirty="0" err="1" smtClean="0"/>
              <a:t>mood</a:t>
            </a:r>
            <a:r>
              <a:rPr lang="de-DE" i="0" dirty="0" smtClean="0"/>
              <a:t> </a:t>
            </a:r>
            <a:r>
              <a:rPr lang="de-DE" i="0" dirty="0" err="1" smtClean="0"/>
              <a:t>regulation</a:t>
            </a:r>
            <a:r>
              <a:rPr lang="de-DE" i="0" dirty="0" smtClean="0"/>
              <a:t>, stress </a:t>
            </a:r>
            <a:r>
              <a:rPr lang="de-DE" i="0" dirty="0" err="1" smtClean="0"/>
              <a:t>reactivity</a:t>
            </a:r>
            <a:r>
              <a:rPr lang="de-DE" i="0" dirty="0" smtClean="0"/>
              <a:t> in </a:t>
            </a:r>
            <a:r>
              <a:rPr lang="de-DE" i="0" dirty="0" err="1" smtClean="0"/>
              <a:t>social</a:t>
            </a:r>
            <a:r>
              <a:rPr lang="de-DE" i="0" dirty="0" smtClean="0"/>
              <a:t> </a:t>
            </a:r>
            <a:r>
              <a:rPr lang="de-DE" i="0" dirty="0" err="1" smtClean="0"/>
              <a:t>situations</a:t>
            </a:r>
            <a:r>
              <a:rPr lang="de-DE" i="0" baseline="0" dirty="0" smtClean="0"/>
              <a:t> </a:t>
            </a:r>
            <a:r>
              <a:rPr lang="de-DE" i="0" dirty="0" err="1" smtClean="0"/>
              <a:t>and</a:t>
            </a:r>
            <a:r>
              <a:rPr lang="de-DE" i="0" dirty="0" smtClean="0"/>
              <a:t> </a:t>
            </a:r>
            <a:r>
              <a:rPr lang="de-DE" i="0" dirty="0" err="1" smtClean="0"/>
              <a:t>most</a:t>
            </a:r>
            <a:r>
              <a:rPr lang="de-DE" i="0" dirty="0" smtClean="0"/>
              <a:t> of all </a:t>
            </a:r>
            <a:r>
              <a:rPr lang="de-DE" i="0" dirty="0" err="1" smtClean="0"/>
              <a:t>attchment</a:t>
            </a:r>
            <a:r>
              <a:rPr lang="de-DE" i="0" dirty="0" smtClean="0"/>
              <a:t> </a:t>
            </a:r>
            <a:r>
              <a:rPr lang="de-DE" i="0" dirty="0" err="1" smtClean="0"/>
              <a:t>processes</a:t>
            </a:r>
            <a:r>
              <a:rPr lang="de-DE" i="0" dirty="0" smtClean="0"/>
              <a:t> </a:t>
            </a:r>
            <a:r>
              <a:rPr lang="de-DE" i="0" dirty="0" err="1" smtClean="0"/>
              <a:t>like</a:t>
            </a:r>
            <a:r>
              <a:rPr lang="de-DE" i="0" dirty="0" smtClean="0"/>
              <a:t> </a:t>
            </a:r>
            <a:r>
              <a:rPr lang="de-DE" i="0" dirty="0" err="1" smtClean="0"/>
              <a:t>parenting</a:t>
            </a:r>
            <a:r>
              <a:rPr lang="de-DE" i="0" dirty="0" smtClean="0"/>
              <a:t> </a:t>
            </a:r>
            <a:r>
              <a:rPr lang="de-DE" i="0" dirty="0" err="1" smtClean="0"/>
              <a:t>behavior</a:t>
            </a:r>
            <a:endParaRPr lang="de-DE" i="0" dirty="0" smtClean="0"/>
          </a:p>
          <a:p>
            <a:endParaRPr lang="de-DE" dirty="0" smtClean="0"/>
          </a:p>
          <a:p>
            <a:r>
              <a:rPr lang="de-DE" dirty="0" err="1" smtClean="0"/>
              <a:t>Vasopressin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in the same </a:t>
            </a:r>
            <a:r>
              <a:rPr lang="de-DE" dirty="0" err="1" smtClean="0"/>
              <a:t>cores</a:t>
            </a:r>
            <a:r>
              <a:rPr lang="de-DE" dirty="0" smtClean="0"/>
              <a:t>,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the same </a:t>
            </a:r>
            <a:r>
              <a:rPr lang="de-DE" dirty="0" err="1" smtClean="0"/>
              <a:t>chemical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, but </a:t>
            </a:r>
            <a:r>
              <a:rPr lang="de-DE" dirty="0" err="1" smtClean="0"/>
              <a:t>distinct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opposing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AVP </a:t>
            </a:r>
            <a:r>
              <a:rPr lang="de-DE" baseline="0" dirty="0" err="1" smtClean="0"/>
              <a:t>playing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role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homoestatic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regulation</a:t>
            </a:r>
            <a:r>
              <a:rPr lang="de-DE" baseline="0" dirty="0" smtClean="0"/>
              <a:t> of fluid,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functioning</a:t>
            </a:r>
            <a:r>
              <a:rPr lang="de-DE" baseline="0" dirty="0" smtClean="0"/>
              <a:t> of the </a:t>
            </a:r>
            <a:r>
              <a:rPr lang="de-DE" baseline="0" dirty="0" err="1" smtClean="0"/>
              <a:t>cardiovascular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nervous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(Carter et </a:t>
            </a:r>
            <a:r>
              <a:rPr lang="de-DE" baseline="0" dirty="0" err="1" smtClean="0"/>
              <a:t>Altemus</a:t>
            </a:r>
            <a:r>
              <a:rPr lang="de-DE" baseline="0" dirty="0" smtClean="0"/>
              <a:t>, 1997)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373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A7DAD-EB6E-4AAF-AF95-A8F5A3CA931B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err="1" smtClean="0"/>
              <a:t>Latest</a:t>
            </a:r>
            <a:r>
              <a:rPr lang="de-DE" dirty="0" smtClean="0"/>
              <a:t> state of </a:t>
            </a:r>
            <a:r>
              <a:rPr lang="de-DE" dirty="0" err="1" smtClean="0"/>
              <a:t>science</a:t>
            </a:r>
            <a:r>
              <a:rPr lang="de-DE" dirty="0" smtClean="0"/>
              <a:t> in human:</a:t>
            </a:r>
          </a:p>
          <a:p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cores</a:t>
            </a:r>
            <a:r>
              <a:rPr lang="de-DE" dirty="0" smtClean="0"/>
              <a:t>: </a:t>
            </a:r>
            <a:r>
              <a:rPr lang="de-DE" dirty="0" err="1" smtClean="0"/>
              <a:t>paraventriculare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nucleus</a:t>
            </a:r>
            <a:r>
              <a:rPr lang="de-DE" dirty="0" smtClean="0"/>
              <a:t>: </a:t>
            </a:r>
            <a:r>
              <a:rPr lang="de-DE" dirty="0" err="1" smtClean="0"/>
              <a:t>sends</a:t>
            </a:r>
            <a:r>
              <a:rPr lang="de-DE" dirty="0" smtClean="0"/>
              <a:t> </a:t>
            </a:r>
            <a:r>
              <a:rPr lang="de-DE" dirty="0" err="1" smtClean="0"/>
              <a:t>ox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pituatary</a:t>
            </a:r>
            <a:r>
              <a:rPr lang="de-DE" dirty="0" smtClean="0"/>
              <a:t> </a:t>
            </a:r>
            <a:r>
              <a:rPr lang="de-DE" dirty="0" err="1" smtClean="0"/>
              <a:t>gland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the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stream</a:t>
            </a:r>
            <a:endParaRPr lang="de-DE" dirty="0" smtClean="0"/>
          </a:p>
          <a:p>
            <a:r>
              <a:rPr lang="de-DE" dirty="0" smtClean="0"/>
              <a:t>                       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supraoptic</a:t>
            </a:r>
            <a:r>
              <a:rPr lang="de-DE" dirty="0" smtClean="0"/>
              <a:t> </a:t>
            </a:r>
            <a:r>
              <a:rPr lang="de-DE" dirty="0" err="1" smtClean="0"/>
              <a:t>nucleus</a:t>
            </a:r>
            <a:r>
              <a:rPr lang="de-DE" dirty="0" smtClean="0"/>
              <a:t>: send </a:t>
            </a:r>
            <a:r>
              <a:rPr lang="de-DE" dirty="0" err="1" smtClean="0"/>
              <a:t>ox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 </a:t>
            </a:r>
            <a:r>
              <a:rPr lang="de-DE" dirty="0" err="1" smtClean="0"/>
              <a:t>brain</a:t>
            </a:r>
            <a:endParaRPr lang="de-DE" dirty="0" smtClean="0"/>
          </a:p>
          <a:p>
            <a:pPr>
              <a:buFontTx/>
              <a:buChar char="•"/>
            </a:pPr>
            <a:endParaRPr lang="de-DE" dirty="0" smtClean="0"/>
          </a:p>
          <a:p>
            <a:pPr>
              <a:buFontTx/>
              <a:buChar char="•"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 </a:t>
            </a:r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peripheral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in the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urine</a:t>
            </a:r>
            <a:r>
              <a:rPr lang="de-DE" dirty="0" smtClean="0"/>
              <a:t>, </a:t>
            </a:r>
            <a:r>
              <a:rPr lang="de-DE" dirty="0" err="1" smtClean="0"/>
              <a:t>may</a:t>
            </a:r>
            <a:r>
              <a:rPr lang="de-DE" dirty="0" smtClean="0"/>
              <a:t> not </a:t>
            </a:r>
            <a:r>
              <a:rPr lang="de-DE" dirty="0" err="1" smtClean="0"/>
              <a:t>necessarily</a:t>
            </a:r>
            <a:r>
              <a:rPr lang="de-DE" dirty="0" smtClean="0"/>
              <a:t> </a:t>
            </a:r>
            <a:r>
              <a:rPr lang="de-DE" dirty="0" err="1" smtClean="0"/>
              <a:t>reflect</a:t>
            </a:r>
            <a:r>
              <a:rPr lang="de-DE" dirty="0" smtClean="0"/>
              <a:t> the </a:t>
            </a:r>
            <a:r>
              <a:rPr lang="de-DE" dirty="0" err="1" smtClean="0"/>
              <a:t>concentrations</a:t>
            </a:r>
            <a:r>
              <a:rPr lang="de-DE" dirty="0" smtClean="0"/>
              <a:t> in the </a:t>
            </a:r>
            <a:r>
              <a:rPr lang="de-DE" dirty="0" err="1" smtClean="0"/>
              <a:t>brain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in the CSF</a:t>
            </a:r>
            <a:endParaRPr lang="de-DE" dirty="0" smtClean="0"/>
          </a:p>
          <a:p>
            <a:pPr>
              <a:buFontTx/>
              <a:buChar char="•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find </a:t>
            </a:r>
            <a:r>
              <a:rPr lang="de-DE" dirty="0" err="1" smtClean="0"/>
              <a:t>correlations</a:t>
            </a:r>
            <a:r>
              <a:rPr lang="de-DE" dirty="0" smtClean="0"/>
              <a:t> in </a:t>
            </a:r>
            <a:r>
              <a:rPr lang="de-DE" dirty="0" err="1" smtClean="0"/>
              <a:t>humans</a:t>
            </a:r>
            <a:r>
              <a:rPr lang="de-DE" dirty="0" smtClean="0"/>
              <a:t>,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other´s</a:t>
            </a:r>
            <a:r>
              <a:rPr lang="de-DE" dirty="0" smtClean="0"/>
              <a:t> </a:t>
            </a:r>
            <a:r>
              <a:rPr lang="de-DE" dirty="0" err="1" smtClean="0"/>
              <a:t>don´t</a:t>
            </a:r>
            <a:r>
              <a:rPr lang="de-DE" dirty="0" smtClean="0"/>
              <a:t> </a:t>
            </a:r>
          </a:p>
          <a:p>
            <a:pPr>
              <a:buFontTx/>
              <a:buChar char="•"/>
            </a:pP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clarified</a:t>
            </a:r>
            <a:r>
              <a:rPr lang="de-DE" dirty="0" smtClean="0"/>
              <a:t>,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endParaRPr lang="de-DE" baseline="0" dirty="0" smtClean="0"/>
          </a:p>
          <a:p>
            <a:pPr>
              <a:buFontTx/>
              <a:buChar char="•"/>
            </a:pPr>
            <a:endParaRPr lang="de-DE" baseline="0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1321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Bulbus </a:t>
            </a:r>
            <a:r>
              <a:rPr lang="de-DE" dirty="0" err="1" smtClean="0"/>
              <a:t>olfactorius</a:t>
            </a:r>
            <a:r>
              <a:rPr lang="de-DE" dirty="0" smtClean="0"/>
              <a:t>: </a:t>
            </a:r>
            <a:r>
              <a:rPr lang="de-DE" dirty="0" err="1" smtClean="0"/>
              <a:t>smell</a:t>
            </a:r>
            <a:r>
              <a:rPr lang="de-DE" dirty="0" smtClean="0"/>
              <a:t> </a:t>
            </a:r>
            <a:r>
              <a:rPr lang="de-DE" dirty="0" err="1" smtClean="0"/>
              <a:t>plays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err="1" smtClean="0"/>
              <a:t>Limbic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amygdala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emotions</a:t>
            </a:r>
            <a:r>
              <a:rPr lang="de-DE" dirty="0" smtClean="0"/>
              <a:t> in </a:t>
            </a:r>
            <a:r>
              <a:rPr lang="de-DE" dirty="0" err="1" smtClean="0"/>
              <a:t>general</a:t>
            </a:r>
            <a:r>
              <a:rPr lang="de-DE" dirty="0" smtClean="0"/>
              <a:t>, </a:t>
            </a:r>
            <a:r>
              <a:rPr lang="de-DE" dirty="0" err="1" smtClean="0"/>
              <a:t>amygdala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fear</a:t>
            </a:r>
            <a:endParaRPr lang="de-DE" dirty="0" smtClean="0"/>
          </a:p>
          <a:p>
            <a:endParaRPr lang="de-DE" dirty="0" smtClean="0"/>
          </a:p>
          <a:p>
            <a:r>
              <a:rPr lang="de-DE" sz="1200" dirty="0" smtClean="0"/>
              <a:t>Interactions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dopamin</a:t>
            </a:r>
            <a:r>
              <a:rPr lang="de-DE" sz="1200" dirty="0" smtClean="0"/>
              <a:t>, </a:t>
            </a:r>
            <a:r>
              <a:rPr lang="de-DE" sz="1200" dirty="0" err="1" smtClean="0"/>
              <a:t>which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associated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the </a:t>
            </a:r>
            <a:r>
              <a:rPr lang="de-DE" sz="1200" dirty="0" err="1" smtClean="0"/>
              <a:t>reward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considered</a:t>
            </a:r>
            <a:r>
              <a:rPr lang="de-DE" sz="1200" dirty="0" smtClean="0"/>
              <a:t>.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this</a:t>
            </a:r>
            <a:r>
              <a:rPr lang="de-DE" sz="1200" dirty="0" smtClean="0"/>
              <a:t> </a:t>
            </a:r>
            <a:r>
              <a:rPr lang="de-DE" sz="1200" dirty="0" err="1" smtClean="0"/>
              <a:t>makes</a:t>
            </a:r>
            <a:r>
              <a:rPr lang="de-DE" sz="1200" dirty="0" smtClean="0"/>
              <a:t> sense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interaction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the </a:t>
            </a:r>
            <a:r>
              <a:rPr lang="de-DE" sz="1200" dirty="0" err="1" smtClean="0"/>
              <a:t>offspring</a:t>
            </a:r>
            <a:r>
              <a:rPr lang="de-DE" sz="1200" dirty="0" smtClean="0"/>
              <a:t>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newborn</a:t>
            </a:r>
            <a:r>
              <a:rPr lang="de-DE" sz="1200" dirty="0" smtClean="0"/>
              <a:t> </a:t>
            </a:r>
            <a:r>
              <a:rPr lang="de-DE" sz="1200" dirty="0" err="1" smtClean="0"/>
              <a:t>should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evaluated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pleasant</a:t>
            </a:r>
            <a:r>
              <a:rPr lang="de-DE" sz="1200" dirty="0" smtClean="0"/>
              <a:t>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rewarding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enhance</a:t>
            </a:r>
            <a:r>
              <a:rPr lang="de-DE" sz="1200" dirty="0" smtClean="0"/>
              <a:t> the </a:t>
            </a:r>
            <a:r>
              <a:rPr lang="de-DE" sz="1200" dirty="0" err="1" smtClean="0"/>
              <a:t>probablity</a:t>
            </a:r>
            <a:r>
              <a:rPr lang="de-DE" sz="1200" dirty="0" smtClean="0"/>
              <a:t> of </a:t>
            </a:r>
            <a:r>
              <a:rPr lang="de-DE" sz="1200" dirty="0" err="1" smtClean="0"/>
              <a:t>occurence</a:t>
            </a:r>
            <a:endParaRPr lang="de-DE" dirty="0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8705-9DF7-43DF-B041-FC2203F2A069}" type="slidenum">
              <a:rPr lang="de-DE" smtClean="0"/>
              <a:pPr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2449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1EBB0-3811-4FB1-8236-643596F05885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intercations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i </a:t>
            </a:r>
            <a:r>
              <a:rPr lang="de-DE" dirty="0" err="1" smtClean="0"/>
              <a:t>love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report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natural</a:t>
            </a:r>
            <a:r>
              <a:rPr lang="de-DE" dirty="0" smtClean="0"/>
              <a:t> of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psychological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: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tends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enlarge</a:t>
            </a:r>
            <a:r>
              <a:rPr lang="de-DE" dirty="0" smtClean="0"/>
              <a:t> the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vessels</a:t>
            </a:r>
            <a:r>
              <a:rPr lang="de-DE" dirty="0" smtClean="0"/>
              <a:t> in the </a:t>
            </a:r>
            <a:r>
              <a:rPr lang="de-DE" dirty="0" err="1" smtClean="0"/>
              <a:t>chest</a:t>
            </a:r>
            <a:r>
              <a:rPr lang="de-DE" dirty="0" smtClean="0"/>
              <a:t> of the </a:t>
            </a:r>
            <a:r>
              <a:rPr lang="de-DE" dirty="0" err="1" smtClean="0"/>
              <a:t>mother</a:t>
            </a:r>
            <a:r>
              <a:rPr lang="de-DE" dirty="0" smtClean="0"/>
              <a:t> (after </a:t>
            </a:r>
            <a:r>
              <a:rPr lang="de-DE" dirty="0" err="1" smtClean="0"/>
              <a:t>birth</a:t>
            </a:r>
            <a:r>
              <a:rPr lang="de-DE" dirty="0" smtClean="0"/>
              <a:t> the </a:t>
            </a:r>
            <a:r>
              <a:rPr lang="de-DE" dirty="0" err="1" smtClean="0"/>
              <a:t>newborn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) so </a:t>
            </a:r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warm the </a:t>
            </a:r>
            <a:r>
              <a:rPr lang="de-DE" dirty="0" err="1" smtClean="0"/>
              <a:t>baby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Feelings of </a:t>
            </a:r>
            <a:r>
              <a:rPr lang="de-DE" dirty="0" err="1" smtClean="0"/>
              <a:t>beeing</a:t>
            </a:r>
            <a:r>
              <a:rPr lang="de-DE" dirty="0" smtClean="0"/>
              <a:t> </a:t>
            </a:r>
            <a:r>
              <a:rPr lang="de-DE" dirty="0" err="1" smtClean="0"/>
              <a:t>protected</a:t>
            </a:r>
            <a:r>
              <a:rPr lang="de-DE" dirty="0" smtClean="0"/>
              <a:t>/save/</a:t>
            </a:r>
            <a:r>
              <a:rPr lang="de-DE" dirty="0" err="1" smtClean="0"/>
              <a:t>wellbeeing</a:t>
            </a:r>
            <a:r>
              <a:rPr lang="de-DE" dirty="0" smtClean="0"/>
              <a:t>= the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experiences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Psychopathological</a:t>
            </a:r>
            <a:r>
              <a:rPr lang="de-DE" dirty="0" smtClean="0"/>
              <a:t> </a:t>
            </a:r>
            <a:r>
              <a:rPr lang="de-DE" dirty="0" err="1" smtClean="0"/>
              <a:t>develpoment</a:t>
            </a:r>
            <a:r>
              <a:rPr lang="de-DE" dirty="0" smtClean="0"/>
              <a:t>: </a:t>
            </a:r>
            <a:r>
              <a:rPr lang="de-DE" dirty="0" err="1" smtClean="0"/>
              <a:t>depression</a:t>
            </a:r>
            <a:r>
              <a:rPr lang="de-DE" dirty="0" smtClean="0"/>
              <a:t>, </a:t>
            </a:r>
            <a:r>
              <a:rPr lang="de-DE" dirty="0" err="1" smtClean="0"/>
              <a:t>anxiety</a:t>
            </a:r>
            <a:r>
              <a:rPr lang="de-DE" dirty="0" smtClean="0"/>
              <a:t> /</a:t>
            </a:r>
            <a:r>
              <a:rPr lang="de-DE" dirty="0" err="1" smtClean="0"/>
              <a:t>affective</a:t>
            </a:r>
            <a:r>
              <a:rPr lang="de-DE" dirty="0" smtClean="0"/>
              <a:t> </a:t>
            </a:r>
            <a:r>
              <a:rPr lang="de-DE" dirty="0" err="1" smtClean="0"/>
              <a:t>disorders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autism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Measured</a:t>
            </a:r>
            <a:r>
              <a:rPr lang="de-DE" dirty="0" smtClean="0"/>
              <a:t> in the </a:t>
            </a:r>
            <a:r>
              <a:rPr lang="de-DE" dirty="0" err="1" smtClean="0"/>
              <a:t>peripheral</a:t>
            </a:r>
            <a:r>
              <a:rPr lang="de-DE" dirty="0" smtClean="0"/>
              <a:t> </a:t>
            </a:r>
            <a:r>
              <a:rPr lang="de-DE" dirty="0" err="1" smtClean="0"/>
              <a:t>blood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701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human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p</a:t>
            </a:r>
            <a:r>
              <a:rPr lang="de-DE" dirty="0" err="1" smtClean="0"/>
              <a:t>atterns</a:t>
            </a:r>
            <a:r>
              <a:rPr lang="de-DE" dirty="0" smtClean="0"/>
              <a:t> of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caregiving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in </a:t>
            </a:r>
            <a:r>
              <a:rPr lang="de-DE" dirty="0" err="1" smtClean="0"/>
              <a:t>animals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narrow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smtClean="0"/>
              <a:t> …</a:t>
            </a:r>
            <a:r>
              <a:rPr lang="de-DE" baseline="0" dirty="0" err="1" smtClean="0"/>
              <a:t>mother-infant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neuroendocrine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reactions</a:t>
            </a:r>
            <a:r>
              <a:rPr lang="de-DE" baseline="0" dirty="0" smtClean="0"/>
              <a:t> in the </a:t>
            </a:r>
            <a:r>
              <a:rPr lang="de-DE" baseline="0" dirty="0" err="1" smtClean="0"/>
              <a:t>mother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herself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baby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err="1" smtClean="0"/>
              <a:t>Maternal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cognitions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mother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behave</a:t>
            </a:r>
            <a:r>
              <a:rPr lang="de-DE" baseline="0" dirty="0" smtClean="0"/>
              <a:t> in the </a:t>
            </a:r>
            <a:r>
              <a:rPr lang="de-DE" baseline="0" dirty="0" err="1" smtClean="0"/>
              <a:t>interactions</a:t>
            </a:r>
            <a:r>
              <a:rPr lang="de-DE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newborns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display</a:t>
            </a:r>
            <a:r>
              <a:rPr lang="de-DE" baseline="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mind-mindedness</a:t>
            </a:r>
            <a:r>
              <a:rPr lang="de-DE" dirty="0" smtClean="0"/>
              <a:t>: 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individual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capacity</a:t>
            </a:r>
            <a:r>
              <a:rPr lang="de-DE" baseline="0" dirty="0" smtClean="0"/>
              <a:t> of intentional </a:t>
            </a:r>
            <a:r>
              <a:rPr lang="de-DE" baseline="0" dirty="0" err="1" smtClean="0"/>
              <a:t>behavior</a:t>
            </a:r>
            <a:endParaRPr lang="de-DE" baseline="0" dirty="0" smtClean="0"/>
          </a:p>
          <a:p>
            <a:pPr>
              <a:buFont typeface="Arial" pitchFamily="34" charset="0"/>
              <a:buChar char="•"/>
            </a:pP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attachment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systematic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oxytocin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psychopathological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symptoms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basis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psychotherapy</a:t>
            </a:r>
            <a:r>
              <a:rPr lang="de-DE" baseline="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hypothetical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constructs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52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We will first</a:t>
            </a:r>
            <a:r>
              <a:rPr lang="en-US" baseline="0" dirty="0" smtClean="0"/>
              <a:t> have a look at </a:t>
            </a:r>
            <a:r>
              <a:rPr lang="en-US" baseline="0" dirty="0" err="1" smtClean="0"/>
              <a:t>oxytocin</a:t>
            </a:r>
            <a:r>
              <a:rPr lang="en-US" baseline="0" dirty="0" smtClean="0"/>
              <a:t> and attachment: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..acting to reduce anxiety) could be </a:t>
            </a:r>
            <a:r>
              <a:rPr lang="en-US" baseline="0" dirty="0" err="1" smtClean="0"/>
              <a:t>exmanined</a:t>
            </a:r>
            <a:r>
              <a:rPr lang="en-US" baseline="0" dirty="0" smtClean="0"/>
              <a:t> from both sides, from the view  of the newborn and of the mother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…increase focus) she is not distracted easily and is emotionally present in the interaction, which is associated with empathy or in terms of attachment </a:t>
            </a:r>
            <a:r>
              <a:rPr lang="en-US" baseline="0" dirty="0" err="1" smtClean="0"/>
              <a:t>responsivity</a:t>
            </a:r>
            <a:r>
              <a:rPr lang="en-US" baseline="0" dirty="0" smtClean="0"/>
              <a:t> or attunement or sensitivity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…) she may be able cope with stress more effectively or to suppress anger or anxiety, which she mirrors directly to the newborn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7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15735" y="333375"/>
            <a:ext cx="10258928" cy="6191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30BA-B607-438A-8391-9D4C01AEBC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de-DE" smtClean="0"/>
              <a:pPr/>
              <a:t>27.07.2013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05780" y="3068960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 “R</a:t>
            </a:r>
            <a:r>
              <a:rPr lang="en-GB" sz="4000" dirty="0" err="1" smtClean="0"/>
              <a:t>esults</a:t>
            </a:r>
            <a:r>
              <a:rPr lang="en-GB" sz="4000" dirty="0" smtClean="0"/>
              <a:t> of actual </a:t>
            </a:r>
            <a:r>
              <a:rPr lang="en-GB" sz="4000" dirty="0" err="1" smtClean="0"/>
              <a:t>oxytocin</a:t>
            </a:r>
            <a:r>
              <a:rPr lang="en-GB" sz="4000" dirty="0" smtClean="0"/>
              <a:t> research in relation to attachment and possible connections with bonding “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61764" y="523413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19</a:t>
            </a:r>
            <a:r>
              <a:rPr lang="en-GB" sz="2400" baseline="30000" dirty="0" smtClean="0">
                <a:solidFill>
                  <a:schemeClr val="tx2"/>
                </a:solidFill>
              </a:rPr>
              <a:t>th</a:t>
            </a:r>
            <a:r>
              <a:rPr lang="en-GB" sz="2400" dirty="0" smtClean="0">
                <a:solidFill>
                  <a:schemeClr val="tx2"/>
                </a:solidFill>
              </a:rPr>
              <a:t> International Bonding Conference 2013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Attachment and the Essence of Relationship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Bruges, Belgium (07-09 June)</a:t>
            </a:r>
          </a:p>
        </p:txBody>
      </p:sp>
      <p:pic>
        <p:nvPicPr>
          <p:cNvPr id="1026" name="Picture 2" descr="C:\Users\user\Desktop\227361_bindung-foerdert-kognitiv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084" y="332656"/>
            <a:ext cx="333375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psychologigal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(human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err="1" smtClean="0"/>
              <a:t>Oxytocin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 err="1" smtClean="0"/>
              <a:t>attachment</a:t>
            </a:r>
            <a:endParaRPr lang="de-DE" u="sng" dirty="0" smtClean="0"/>
          </a:p>
          <a:p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pregnancy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r>
              <a:rPr lang="de-DE" dirty="0" smtClean="0"/>
              <a:t> after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positive </a:t>
            </a:r>
            <a:r>
              <a:rPr lang="de-DE" dirty="0" err="1" smtClean="0"/>
              <a:t>and</a:t>
            </a:r>
            <a:r>
              <a:rPr lang="de-DE" dirty="0" smtClean="0"/>
              <a:t> adaptive </a:t>
            </a:r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behaviors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affectionate</a:t>
            </a:r>
            <a:r>
              <a:rPr lang="de-DE" dirty="0" smtClean="0"/>
              <a:t> </a:t>
            </a:r>
            <a:r>
              <a:rPr lang="de-DE" dirty="0" err="1" smtClean="0"/>
              <a:t>touch</a:t>
            </a:r>
            <a:r>
              <a:rPr lang="de-DE" dirty="0" smtClean="0"/>
              <a:t>, </a:t>
            </a:r>
            <a:r>
              <a:rPr lang="de-DE" dirty="0" err="1" smtClean="0"/>
              <a:t>motherese</a:t>
            </a:r>
            <a:r>
              <a:rPr lang="de-DE" dirty="0" smtClean="0"/>
              <a:t> </a:t>
            </a:r>
            <a:r>
              <a:rPr lang="de-DE" dirty="0" err="1" smtClean="0"/>
              <a:t>vocalization</a:t>
            </a:r>
            <a:r>
              <a:rPr lang="de-DE" dirty="0" smtClean="0"/>
              <a:t> („</a:t>
            </a:r>
            <a:r>
              <a:rPr lang="de-DE" dirty="0" err="1" smtClean="0"/>
              <a:t>baby</a:t>
            </a:r>
            <a:r>
              <a:rPr lang="de-DE" dirty="0" smtClean="0"/>
              <a:t> talk“)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mother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infant</a:t>
            </a:r>
            <a:r>
              <a:rPr lang="de-DE" dirty="0" smtClean="0"/>
              <a:t> </a:t>
            </a:r>
            <a:r>
              <a:rPr lang="de-DE" dirty="0" err="1" smtClean="0"/>
              <a:t>gaze</a:t>
            </a:r>
            <a:r>
              <a:rPr lang="de-DE" dirty="0" smtClean="0"/>
              <a:t> (Feldmann </a:t>
            </a:r>
            <a:r>
              <a:rPr lang="de-DE" dirty="0" err="1" smtClean="0"/>
              <a:t>etal</a:t>
            </a:r>
            <a:r>
              <a:rPr lang="de-DE" dirty="0" smtClean="0"/>
              <a:t>., 2007)</a:t>
            </a:r>
          </a:p>
          <a:p>
            <a:r>
              <a:rPr lang="de-DE" dirty="0" err="1" smtClean="0"/>
              <a:t>mothers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responses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sensitive of </a:t>
            </a:r>
            <a:r>
              <a:rPr lang="de-DE" dirty="0" err="1" smtClean="0"/>
              <a:t>moods</a:t>
            </a:r>
            <a:r>
              <a:rPr lang="de-DE" dirty="0" smtClean="0"/>
              <a:t>, </a:t>
            </a:r>
            <a:r>
              <a:rPr lang="de-DE" dirty="0" err="1" smtClean="0"/>
              <a:t>emotions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sensations</a:t>
            </a:r>
            <a:r>
              <a:rPr lang="de-DE" dirty="0" smtClean="0"/>
              <a:t>,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compulsive</a:t>
            </a:r>
            <a:r>
              <a:rPr lang="de-DE" dirty="0" smtClean="0"/>
              <a:t>,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(</a:t>
            </a:r>
            <a:r>
              <a:rPr lang="de-DE" dirty="0" err="1" smtClean="0"/>
              <a:t>Strathearn</a:t>
            </a:r>
            <a:r>
              <a:rPr lang="de-DE" dirty="0" smtClean="0"/>
              <a:t>, </a:t>
            </a:r>
            <a:r>
              <a:rPr lang="de-DE" dirty="0" err="1" smtClean="0"/>
              <a:t>Iyengar</a:t>
            </a:r>
            <a:r>
              <a:rPr lang="de-DE" dirty="0" smtClean="0"/>
              <a:t>, </a:t>
            </a:r>
            <a:r>
              <a:rPr lang="de-DE" dirty="0" err="1" smtClean="0"/>
              <a:t>Fonagy</a:t>
            </a:r>
            <a:r>
              <a:rPr lang="de-DE" dirty="0" smtClean="0"/>
              <a:t> et  Kim, 2012)</a:t>
            </a:r>
          </a:p>
          <a:p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mothers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insecure</a:t>
            </a:r>
            <a:r>
              <a:rPr lang="de-DE" dirty="0" smtClean="0"/>
              <a:t> –</a:t>
            </a:r>
            <a:r>
              <a:rPr lang="de-DE" dirty="0" err="1" smtClean="0"/>
              <a:t>dismissing</a:t>
            </a:r>
            <a:r>
              <a:rPr lang="de-DE" dirty="0" smtClean="0"/>
              <a:t> (</a:t>
            </a:r>
            <a:r>
              <a:rPr lang="de-DE" dirty="0" err="1" smtClean="0"/>
              <a:t>avoidant</a:t>
            </a:r>
            <a:r>
              <a:rPr lang="de-DE" dirty="0" smtClean="0"/>
              <a:t>) </a:t>
            </a:r>
            <a:r>
              <a:rPr lang="de-DE" dirty="0" err="1" smtClean="0"/>
              <a:t>mothers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after </a:t>
            </a:r>
            <a:r>
              <a:rPr lang="de-DE" dirty="0" err="1" smtClean="0"/>
              <a:t>interacting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infants</a:t>
            </a:r>
            <a:r>
              <a:rPr lang="de-DE" dirty="0" smtClean="0"/>
              <a:t> (</a:t>
            </a:r>
            <a:r>
              <a:rPr lang="de-DE" dirty="0" err="1" smtClean="0"/>
              <a:t>Strathearn</a:t>
            </a:r>
            <a:r>
              <a:rPr lang="de-DE" dirty="0" smtClean="0"/>
              <a:t> et al., 2009)</a:t>
            </a:r>
          </a:p>
          <a:p>
            <a:endParaRPr lang="de-DE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psychologigal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(human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u="sng" dirty="0" err="1" smtClean="0"/>
              <a:t>Oxytocin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 err="1" smtClean="0"/>
              <a:t>psychotherapy</a:t>
            </a:r>
            <a:endParaRPr lang="de-DE" u="sng" dirty="0" smtClean="0"/>
          </a:p>
          <a:p>
            <a:r>
              <a:rPr lang="de-DE" dirty="0" err="1" smtClean="0"/>
              <a:t>sensitivity</a:t>
            </a:r>
            <a:r>
              <a:rPr lang="de-DE" dirty="0" smtClean="0"/>
              <a:t> of </a:t>
            </a:r>
            <a:r>
              <a:rPr lang="de-DE" dirty="0" err="1" smtClean="0"/>
              <a:t>caregiving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cruacial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healthy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(Schore, 1994)</a:t>
            </a:r>
          </a:p>
          <a:p>
            <a:r>
              <a:rPr lang="de-DE" dirty="0" err="1" smtClean="0"/>
              <a:t>poor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unstable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persisting</a:t>
            </a:r>
            <a:r>
              <a:rPr lang="de-DE" dirty="0" smtClean="0"/>
              <a:t> </a:t>
            </a:r>
            <a:r>
              <a:rPr lang="de-DE" dirty="0" err="1" smtClean="0"/>
              <a:t>difficulties</a:t>
            </a:r>
            <a:r>
              <a:rPr lang="de-DE" dirty="0" smtClean="0"/>
              <a:t> in </a:t>
            </a:r>
            <a:r>
              <a:rPr lang="de-DE" dirty="0" err="1" smtClean="0"/>
              <a:t>forming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maintaining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vulnerability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depression</a:t>
            </a:r>
            <a:r>
              <a:rPr lang="de-DE" dirty="0" smtClean="0"/>
              <a:t>, </a:t>
            </a:r>
            <a:r>
              <a:rPr lang="de-DE" dirty="0" err="1" smtClean="0"/>
              <a:t>anxiety</a:t>
            </a:r>
            <a:r>
              <a:rPr lang="de-DE" dirty="0" smtClean="0"/>
              <a:t> </a:t>
            </a:r>
            <a:r>
              <a:rPr lang="de-DE" dirty="0" err="1" smtClean="0"/>
              <a:t>disorders</a:t>
            </a:r>
            <a:r>
              <a:rPr lang="de-DE" dirty="0" smtClean="0"/>
              <a:t>, </a:t>
            </a:r>
            <a:r>
              <a:rPr lang="de-DE" dirty="0" err="1" smtClean="0"/>
              <a:t>substance</a:t>
            </a:r>
            <a:r>
              <a:rPr lang="de-DE" dirty="0" smtClean="0"/>
              <a:t> </a:t>
            </a:r>
            <a:r>
              <a:rPr lang="de-DE" dirty="0" err="1" smtClean="0"/>
              <a:t>abuse</a:t>
            </a:r>
            <a:r>
              <a:rPr lang="de-DE" dirty="0" smtClean="0"/>
              <a:t> , </a:t>
            </a:r>
            <a:r>
              <a:rPr lang="de-DE" dirty="0" err="1" smtClean="0"/>
              <a:t>personality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adult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disorders</a:t>
            </a:r>
            <a:r>
              <a:rPr lang="de-DE" dirty="0" smtClean="0"/>
              <a:t> (</a:t>
            </a:r>
            <a:r>
              <a:rPr lang="de-DE" dirty="0" err="1" smtClean="0"/>
              <a:t>Fonagy</a:t>
            </a:r>
            <a:r>
              <a:rPr lang="de-DE" dirty="0" smtClean="0"/>
              <a:t>, Target &amp; </a:t>
            </a:r>
            <a:r>
              <a:rPr lang="de-DE" dirty="0" err="1" smtClean="0"/>
              <a:t>Gergely</a:t>
            </a:r>
            <a:r>
              <a:rPr lang="de-DE" dirty="0" smtClean="0"/>
              <a:t>, 2000; </a:t>
            </a:r>
            <a:r>
              <a:rPr lang="de-DE" dirty="0" err="1" smtClean="0"/>
              <a:t>Zeanah</a:t>
            </a:r>
            <a:r>
              <a:rPr lang="de-DE" dirty="0" smtClean="0"/>
              <a:t>; 2000; </a:t>
            </a:r>
            <a:r>
              <a:rPr lang="de-DE" dirty="0" err="1" smtClean="0"/>
              <a:t>Felitti</a:t>
            </a:r>
            <a:r>
              <a:rPr lang="de-DE" dirty="0" smtClean="0"/>
              <a:t> </a:t>
            </a:r>
            <a:r>
              <a:rPr lang="de-DE" dirty="0" err="1" smtClean="0"/>
              <a:t>etal</a:t>
            </a:r>
            <a:r>
              <a:rPr lang="de-DE" dirty="0" smtClean="0"/>
              <a:t>., 1998) </a:t>
            </a:r>
          </a:p>
          <a:p>
            <a:r>
              <a:rPr lang="de-DE" dirty="0" smtClean="0"/>
              <a:t>potential </a:t>
            </a:r>
            <a:r>
              <a:rPr lang="de-DE" dirty="0" err="1" smtClean="0"/>
              <a:t>role</a:t>
            </a:r>
            <a:r>
              <a:rPr lang="de-DE" dirty="0" smtClean="0"/>
              <a:t> of </a:t>
            </a:r>
            <a:r>
              <a:rPr lang="de-DE" dirty="0" err="1" smtClean="0"/>
              <a:t>intranasal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the </a:t>
            </a:r>
            <a:r>
              <a:rPr lang="de-DE" dirty="0" err="1" smtClean="0"/>
              <a:t>treatment</a:t>
            </a:r>
            <a:r>
              <a:rPr lang="de-DE" dirty="0" smtClean="0"/>
              <a:t> of </a:t>
            </a:r>
            <a:r>
              <a:rPr lang="de-DE" dirty="0" err="1" smtClean="0"/>
              <a:t>disorders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neglect</a:t>
            </a:r>
            <a:r>
              <a:rPr lang="de-DE" dirty="0" smtClean="0"/>
              <a:t>, post-partum </a:t>
            </a:r>
            <a:r>
              <a:rPr lang="de-DE" dirty="0" err="1" smtClean="0"/>
              <a:t>depression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addiction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explored</a:t>
            </a:r>
            <a:r>
              <a:rPr lang="de-DE" dirty="0" smtClean="0"/>
              <a:t> (</a:t>
            </a:r>
            <a:r>
              <a:rPr lang="de-DE" dirty="0" err="1" smtClean="0"/>
              <a:t>Strathearn</a:t>
            </a:r>
            <a:r>
              <a:rPr lang="de-DE" dirty="0" smtClean="0"/>
              <a:t>, 2011; </a:t>
            </a:r>
            <a:r>
              <a:rPr lang="de-DE" dirty="0" err="1" smtClean="0"/>
              <a:t>Striepens</a:t>
            </a:r>
            <a:r>
              <a:rPr lang="de-DE" dirty="0" smtClean="0"/>
              <a:t> et al., 2011)</a:t>
            </a:r>
          </a:p>
          <a:p>
            <a:r>
              <a:rPr lang="de-DE" dirty="0" err="1" smtClean="0"/>
              <a:t>injections</a:t>
            </a:r>
            <a:r>
              <a:rPr lang="de-DE" dirty="0" smtClean="0"/>
              <a:t> of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the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psychological</a:t>
            </a:r>
            <a:r>
              <a:rPr lang="de-DE" dirty="0" smtClean="0"/>
              <a:t> </a:t>
            </a:r>
            <a:r>
              <a:rPr lang="de-DE" dirty="0" err="1" smtClean="0"/>
              <a:t>symptoms</a:t>
            </a:r>
            <a:r>
              <a:rPr lang="de-DE" dirty="0" smtClean="0"/>
              <a:t> of </a:t>
            </a:r>
            <a:r>
              <a:rPr lang="de-DE" dirty="0" err="1" smtClean="0"/>
              <a:t>autism</a:t>
            </a:r>
            <a:r>
              <a:rPr lang="de-DE" dirty="0" smtClean="0"/>
              <a:t> (</a:t>
            </a:r>
            <a:r>
              <a:rPr lang="de-DE" dirty="0" err="1" smtClean="0"/>
              <a:t>Hollander</a:t>
            </a:r>
            <a:r>
              <a:rPr lang="de-DE" dirty="0" smtClean="0"/>
              <a:t> et al., 2003; 2007)</a:t>
            </a:r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 </a:t>
            </a:r>
            <a:r>
              <a:rPr lang="de-DE" dirty="0" err="1" smtClean="0"/>
              <a:t>attenuates</a:t>
            </a:r>
            <a:r>
              <a:rPr lang="de-DE" dirty="0" smtClean="0"/>
              <a:t> stress </a:t>
            </a:r>
            <a:r>
              <a:rPr lang="de-DE" dirty="0" err="1" smtClean="0"/>
              <a:t>reactivity</a:t>
            </a:r>
            <a:r>
              <a:rPr lang="de-DE" dirty="0" smtClean="0"/>
              <a:t> in </a:t>
            </a:r>
            <a:r>
              <a:rPr lang="de-DE" dirty="0" err="1" smtClean="0"/>
              <a:t>borderline</a:t>
            </a:r>
            <a:r>
              <a:rPr lang="de-DE" dirty="0" smtClean="0"/>
              <a:t> </a:t>
            </a:r>
            <a:r>
              <a:rPr lang="de-DE" dirty="0" err="1" smtClean="0"/>
              <a:t>personality</a:t>
            </a:r>
            <a:r>
              <a:rPr lang="de-DE" dirty="0" smtClean="0"/>
              <a:t> </a:t>
            </a:r>
            <a:r>
              <a:rPr lang="de-DE" dirty="0" err="1" smtClean="0"/>
              <a:t>disorders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placebo</a:t>
            </a:r>
            <a:r>
              <a:rPr lang="de-DE" dirty="0" smtClean="0"/>
              <a:t> (Simeon et al., 2011)</a:t>
            </a:r>
          </a:p>
          <a:p>
            <a:endParaRPr lang="de-DE" dirty="0" smtClean="0"/>
          </a:p>
          <a:p>
            <a:endParaRPr lang="de-DE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psychologigal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(human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u="sng" dirty="0" err="1" smtClean="0"/>
              <a:t>Oxytocin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 err="1" smtClean="0"/>
              <a:t>genetics</a:t>
            </a:r>
            <a:endParaRPr lang="de-DE" u="sng" dirty="0" smtClean="0"/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receptor</a:t>
            </a:r>
            <a:r>
              <a:rPr lang="de-DE" dirty="0" smtClean="0"/>
              <a:t> </a:t>
            </a:r>
            <a:r>
              <a:rPr lang="de-DE" dirty="0" err="1" smtClean="0"/>
              <a:t>gene</a:t>
            </a:r>
            <a:r>
              <a:rPr lang="de-DE" dirty="0" smtClean="0"/>
              <a:t> (A allele of OXTR rs2254298)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in non-</a:t>
            </a:r>
            <a:r>
              <a:rPr lang="de-DE" dirty="0" err="1" smtClean="0"/>
              <a:t>caucasian</a:t>
            </a:r>
            <a:r>
              <a:rPr lang="de-DE" dirty="0" smtClean="0"/>
              <a:t> </a:t>
            </a:r>
            <a:r>
              <a:rPr lang="de-DE" dirty="0" err="1" smtClean="0"/>
              <a:t>infants</a:t>
            </a:r>
            <a:r>
              <a:rPr lang="de-DE" dirty="0" smtClean="0"/>
              <a:t> (Chen et al., 2011)</a:t>
            </a:r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receptor</a:t>
            </a:r>
            <a:r>
              <a:rPr lang="de-DE" dirty="0" smtClean="0"/>
              <a:t> </a:t>
            </a:r>
            <a:r>
              <a:rPr lang="de-DE" dirty="0" err="1" smtClean="0"/>
              <a:t>gene</a:t>
            </a:r>
            <a:r>
              <a:rPr lang="de-DE" dirty="0" smtClean="0"/>
              <a:t> (A allele of OXTR rs2254298) </a:t>
            </a:r>
            <a:r>
              <a:rPr lang="de-DE" dirty="0" err="1" smtClean="0"/>
              <a:t>predicts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 </a:t>
            </a:r>
            <a:r>
              <a:rPr lang="de-DE" dirty="0" err="1" smtClean="0"/>
              <a:t>anxiety</a:t>
            </a:r>
            <a:r>
              <a:rPr lang="de-DE" dirty="0" smtClean="0"/>
              <a:t> in </a:t>
            </a:r>
            <a:r>
              <a:rPr lang="de-DE" dirty="0" err="1" smtClean="0"/>
              <a:t>females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autism</a:t>
            </a:r>
            <a:r>
              <a:rPr lang="de-DE" dirty="0" smtClean="0"/>
              <a:t> </a:t>
            </a:r>
            <a:r>
              <a:rPr lang="de-DE" dirty="0" err="1" smtClean="0"/>
              <a:t>spcetrum</a:t>
            </a:r>
            <a:r>
              <a:rPr lang="de-DE" dirty="0" smtClean="0"/>
              <a:t> </a:t>
            </a:r>
            <a:r>
              <a:rPr lang="de-DE" dirty="0" err="1" smtClean="0"/>
              <a:t>traits</a:t>
            </a:r>
            <a:r>
              <a:rPr lang="de-DE" dirty="0" smtClean="0"/>
              <a:t> in </a:t>
            </a:r>
            <a:r>
              <a:rPr lang="de-DE" dirty="0" err="1" smtClean="0"/>
              <a:t>males</a:t>
            </a:r>
            <a:r>
              <a:rPr lang="de-DE" dirty="0" smtClean="0"/>
              <a:t> (Chen et al., 2011)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endParaRPr lang="de-DE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916" y="-243408"/>
            <a:ext cx="9144001" cy="1371600"/>
          </a:xfrm>
        </p:spPr>
        <p:txBody>
          <a:bodyPr/>
          <a:lstStyle/>
          <a:p>
            <a:r>
              <a:rPr lang="de-DE" sz="4000" dirty="0" err="1" smtClean="0"/>
              <a:t>Overview</a:t>
            </a:r>
            <a:r>
              <a:rPr lang="de-DE" sz="4000" dirty="0" smtClean="0"/>
              <a:t> (</a:t>
            </a:r>
            <a:r>
              <a:rPr lang="de-DE" sz="4000" dirty="0" err="1" smtClean="0"/>
              <a:t>Nagasawa</a:t>
            </a:r>
            <a:r>
              <a:rPr lang="de-DE" sz="4000" dirty="0" smtClean="0"/>
              <a:t>, </a:t>
            </a:r>
            <a:r>
              <a:rPr lang="de-DE" sz="4000" dirty="0" err="1" smtClean="0"/>
              <a:t>Okabe</a:t>
            </a:r>
            <a:r>
              <a:rPr lang="de-DE" sz="4000" dirty="0" smtClean="0"/>
              <a:t>, </a:t>
            </a:r>
            <a:r>
              <a:rPr lang="de-DE" sz="4000" dirty="0" err="1" smtClean="0"/>
              <a:t>Mogi</a:t>
            </a:r>
            <a:r>
              <a:rPr lang="de-DE" sz="4000" dirty="0" smtClean="0"/>
              <a:t> et </a:t>
            </a:r>
            <a:r>
              <a:rPr lang="de-DE" sz="4000" dirty="0" err="1" smtClean="0"/>
              <a:t>Kikusui</a:t>
            </a:r>
            <a:r>
              <a:rPr lang="de-DE" sz="4000" dirty="0" smtClean="0"/>
              <a:t>, 2012)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3" y="1124744"/>
            <a:ext cx="1159328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916" y="-243408"/>
            <a:ext cx="9144001" cy="1371600"/>
          </a:xfrm>
        </p:spPr>
        <p:txBody>
          <a:bodyPr/>
          <a:lstStyle/>
          <a:p>
            <a:r>
              <a:rPr lang="de-DE" sz="4000" dirty="0" err="1" smtClean="0"/>
              <a:t>Conclusion</a:t>
            </a:r>
            <a:endParaRPr lang="de-DE" sz="400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388843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de-DE" dirty="0" smtClean="0"/>
              <a:t>        </a:t>
            </a:r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animal</a:t>
            </a:r>
            <a:r>
              <a:rPr lang="de-DE" dirty="0" smtClean="0"/>
              <a:t> </a:t>
            </a:r>
            <a:r>
              <a:rPr lang="de-DE" dirty="0" err="1" smtClean="0"/>
              <a:t>reserach</a:t>
            </a:r>
            <a:r>
              <a:rPr lang="de-DE" dirty="0" smtClean="0"/>
              <a:t> </a:t>
            </a:r>
            <a:r>
              <a:rPr lang="de-DE" dirty="0" err="1" smtClean="0"/>
              <a:t>suggests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contribute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the </a:t>
            </a:r>
            <a:r>
              <a:rPr lang="de-DE" dirty="0" err="1" smtClean="0"/>
              <a:t>quality</a:t>
            </a:r>
            <a:r>
              <a:rPr lang="de-DE" dirty="0" smtClean="0"/>
              <a:t> of </a:t>
            </a:r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intergenerational </a:t>
            </a:r>
            <a:r>
              <a:rPr lang="de-DE" dirty="0" err="1" smtClean="0"/>
              <a:t>transmission</a:t>
            </a:r>
            <a:r>
              <a:rPr lang="de-DE" dirty="0" smtClean="0"/>
              <a:t> of the </a:t>
            </a:r>
            <a:r>
              <a:rPr lang="de-DE" dirty="0" err="1" smtClean="0"/>
              <a:t>motivation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offspring</a:t>
            </a:r>
            <a:endParaRPr lang="de-DE" dirty="0" smtClean="0"/>
          </a:p>
          <a:p>
            <a:pPr marL="457200" indent="-457200">
              <a:buNone/>
            </a:pPr>
            <a:r>
              <a:rPr lang="de-DE" dirty="0" smtClean="0"/>
              <a:t>       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well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receptivity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a </a:t>
            </a:r>
            <a:r>
              <a:rPr lang="de-DE" dirty="0" err="1" smtClean="0"/>
              <a:t>role</a:t>
            </a:r>
            <a:endParaRPr lang="de-DE" dirty="0" smtClean="0"/>
          </a:p>
          <a:p>
            <a:pPr marL="457200" indent="-457200">
              <a:buNone/>
            </a:pPr>
            <a:r>
              <a:rPr lang="de-DE" dirty="0" smtClean="0"/>
              <a:t>        </a:t>
            </a:r>
            <a:r>
              <a:rPr lang="de-DE" dirty="0" err="1" smtClean="0"/>
              <a:t>levels</a:t>
            </a:r>
            <a:r>
              <a:rPr lang="de-DE" dirty="0" smtClean="0"/>
              <a:t> of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the </a:t>
            </a:r>
            <a:r>
              <a:rPr lang="de-DE" dirty="0" err="1" smtClean="0"/>
              <a:t>responsiveness</a:t>
            </a:r>
            <a:r>
              <a:rPr lang="de-DE" dirty="0" smtClean="0"/>
              <a:t> of </a:t>
            </a:r>
            <a:r>
              <a:rPr lang="de-DE" dirty="0" err="1" smtClean="0"/>
              <a:t>oxytocinergic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emotional </a:t>
            </a:r>
            <a:r>
              <a:rPr lang="de-DE" dirty="0" err="1" smtClean="0"/>
              <a:t>stimulation</a:t>
            </a:r>
            <a:r>
              <a:rPr lang="de-DE" dirty="0" smtClean="0"/>
              <a:t> </a:t>
            </a:r>
            <a:r>
              <a:rPr lang="de-DE" dirty="0" err="1" smtClean="0"/>
              <a:t>varies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individual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(Turner et al., 1991)</a:t>
            </a:r>
          </a:p>
          <a:p>
            <a:pPr marL="457200" indent="-457200"/>
            <a:endParaRPr lang="de-DE" dirty="0" smtClean="0"/>
          </a:p>
          <a:p>
            <a:pPr marL="457200" indent="-457200"/>
            <a:endParaRPr lang="de-DE" dirty="0" smtClean="0"/>
          </a:p>
          <a:p>
            <a:pPr marL="457200" indent="-457200">
              <a:buAutoNum type="alphaLcParenR"/>
            </a:pPr>
            <a:endParaRPr lang="de-DE" dirty="0" smtClean="0"/>
          </a:p>
          <a:p>
            <a:pPr marL="457200" indent="-457200">
              <a:buAutoNum type="alphaLcParenR"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405780" y="2132856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405780" y="4581128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05780" y="3429000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44624"/>
            <a:ext cx="9396535" cy="1371600"/>
          </a:xfrm>
        </p:spPr>
        <p:txBody>
          <a:bodyPr/>
          <a:lstStyle/>
          <a:p>
            <a:r>
              <a:rPr lang="de-DE" dirty="0" err="1" smtClean="0"/>
              <a:t>Summary</a:t>
            </a:r>
            <a:r>
              <a:rPr lang="de-DE" dirty="0" smtClean="0"/>
              <a:t> of the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916" y="1700808"/>
            <a:ext cx="9145016" cy="48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82044" y="2564904"/>
            <a:ext cx="182409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i="1" dirty="0">
                <a:solidFill>
                  <a:srgbClr val="003366"/>
                </a:solidFill>
                <a:latin typeface="Trebuchet MS" pitchFamily="34" charset="0"/>
              </a:rPr>
              <a:t>P</a:t>
            </a:r>
            <a:r>
              <a:rPr lang="de-DE" sz="2000" dirty="0">
                <a:solidFill>
                  <a:srgbClr val="003366"/>
                </a:solidFill>
                <a:latin typeface="Trebuchet MS" pitchFamily="34" charset="0"/>
              </a:rPr>
              <a:t> = .009**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58508" y="2780928"/>
            <a:ext cx="3453500" cy="3385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600" b="1" dirty="0">
                <a:solidFill>
                  <a:schemeClr val="bg1"/>
                </a:solidFill>
                <a:cs typeface="Times New Roman" pitchFamily="18" charset="0"/>
              </a:rPr>
              <a:t>less fear of closeness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88739" y="1916832"/>
            <a:ext cx="2945633" cy="3385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600" b="1" dirty="0">
                <a:solidFill>
                  <a:schemeClr val="bg1"/>
                </a:solidFill>
                <a:cs typeface="Times New Roman" pitchFamily="18" charset="0"/>
              </a:rPr>
              <a:t>high fear of closeness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utoUpdateAnimBg="0"/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r>
              <a:rPr lang="de-DE" dirty="0" smtClean="0"/>
              <a:t> of the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Bonding seems to lead to an increase of </a:t>
            </a:r>
            <a:r>
              <a:rPr lang="en-AU" dirty="0" err="1" smtClean="0"/>
              <a:t>oxytocin</a:t>
            </a:r>
            <a:r>
              <a:rPr lang="en-AU" dirty="0" smtClean="0"/>
              <a:t> release after  the 7th, but not after the first bonding session </a:t>
            </a:r>
          </a:p>
          <a:p>
            <a:r>
              <a:rPr lang="en-AU" dirty="0" smtClean="0"/>
              <a:t>Bonding seems to influence the absolute responsiveness of  the </a:t>
            </a:r>
            <a:r>
              <a:rPr lang="en-AU" dirty="0" err="1" smtClean="0"/>
              <a:t>oxytocinergic</a:t>
            </a:r>
            <a:r>
              <a:rPr lang="en-AU" dirty="0" smtClean="0"/>
              <a:t> system </a:t>
            </a:r>
          </a:p>
          <a:p>
            <a:endParaRPr lang="en-AU" dirty="0" smtClean="0"/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972" y="0"/>
            <a:ext cx="77438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4212" y="5552405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i="1" dirty="0">
                <a:solidFill>
                  <a:srgbClr val="003366"/>
                </a:solidFill>
                <a:latin typeface="Trebuchet MS" pitchFamily="34" charset="0"/>
              </a:rPr>
              <a:t>SD=</a:t>
            </a:r>
            <a:r>
              <a:rPr lang="de-DE" sz="2000" dirty="0">
                <a:solidFill>
                  <a:srgbClr val="003366"/>
                </a:solidFill>
                <a:latin typeface="Trebuchet MS" pitchFamily="34" charset="0"/>
              </a:rPr>
              <a:t> 5,98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70676" y="2276872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i="1" dirty="0">
                <a:solidFill>
                  <a:srgbClr val="003366"/>
                </a:solidFill>
                <a:latin typeface="Trebuchet MS" pitchFamily="34" charset="0"/>
              </a:rPr>
              <a:t>SD=</a:t>
            </a:r>
            <a:r>
              <a:rPr lang="de-DE" sz="2000" dirty="0">
                <a:solidFill>
                  <a:srgbClr val="003366"/>
                </a:solidFill>
                <a:latin typeface="Trebuchet MS" pitchFamily="34" charset="0"/>
              </a:rPr>
              <a:t> 10,63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r>
              <a:rPr lang="de-DE" dirty="0" smtClean="0"/>
              <a:t> of the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Bonding seems to lead to an increase of </a:t>
            </a:r>
            <a:r>
              <a:rPr lang="en-AU" dirty="0" err="1" smtClean="0"/>
              <a:t>oxytocin</a:t>
            </a:r>
            <a:r>
              <a:rPr lang="en-AU" dirty="0" smtClean="0"/>
              <a:t> release after  the 7th, but not after the first bonding session </a:t>
            </a:r>
          </a:p>
          <a:p>
            <a:r>
              <a:rPr lang="en-AU" dirty="0" smtClean="0"/>
              <a:t>Bonding seems to influence the absolute responsiveness of  the </a:t>
            </a:r>
            <a:r>
              <a:rPr lang="en-AU" dirty="0" err="1" smtClean="0"/>
              <a:t>oxytocin</a:t>
            </a:r>
            <a:r>
              <a:rPr lang="en-AU" dirty="0" smtClean="0"/>
              <a:t> system </a:t>
            </a:r>
          </a:p>
          <a:p>
            <a:r>
              <a:rPr lang="en-AU" dirty="0" smtClean="0"/>
              <a:t>The absolute responsiveness or flexibility of the </a:t>
            </a:r>
            <a:r>
              <a:rPr lang="en-AU" dirty="0" err="1" smtClean="0"/>
              <a:t>oxytocinergic</a:t>
            </a:r>
            <a:r>
              <a:rPr lang="en-AU" dirty="0" smtClean="0"/>
              <a:t> system seems to be associated with a reduction of psychopathological symptoms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328" t="15591" r="8858" b="6615"/>
          <a:stretch>
            <a:fillRect/>
          </a:stretch>
        </p:blipFill>
        <p:spPr>
          <a:xfrm>
            <a:off x="1428379" y="1608139"/>
            <a:ext cx="9617744" cy="5178425"/>
          </a:xfrm>
        </p:spPr>
      </p:pic>
      <p:sp>
        <p:nvSpPr>
          <p:cNvPr id="43011" name="Titel 1"/>
          <p:cNvSpPr>
            <a:spLocks noGrp="1"/>
          </p:cNvSpPr>
          <p:nvPr>
            <p:ph type="title"/>
          </p:nvPr>
        </p:nvSpPr>
        <p:spPr>
          <a:xfrm>
            <a:off x="2094954" y="285750"/>
            <a:ext cx="10258928" cy="1066800"/>
          </a:xfrm>
        </p:spPr>
        <p:txBody>
          <a:bodyPr/>
          <a:lstStyle/>
          <a:p>
            <a:pPr algn="l"/>
            <a:r>
              <a:rPr lang="en-GB" sz="2400" smtClean="0"/>
              <a:t>Results of ANOVA and means of the dif.-value on the scale “GSI” according to the three reactivity groups of oxytocin (first session) (n=38)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6756" y="2143125"/>
            <a:ext cx="199973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i="1">
                <a:solidFill>
                  <a:srgbClr val="003366"/>
                </a:solidFill>
                <a:latin typeface="Trebuchet MS" pitchFamily="34" charset="0"/>
              </a:rPr>
              <a:t>P</a:t>
            </a:r>
            <a:r>
              <a:rPr lang="de-DE" sz="2000">
                <a:solidFill>
                  <a:srgbClr val="003366"/>
                </a:solidFill>
                <a:latin typeface="Trebuchet MS" pitchFamily="34" charset="0"/>
              </a:rPr>
              <a:t> = .016*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23061" y="3286125"/>
            <a:ext cx="1618829" cy="338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AU" sz="1600" b="1" i="1" dirty="0">
                <a:solidFill>
                  <a:schemeClr val="bg1"/>
                </a:solidFill>
                <a:cs typeface="Times New Roman" pitchFamily="18" charset="0"/>
              </a:rPr>
              <a:t>M </a:t>
            </a:r>
            <a:r>
              <a:rPr lang="en-AU" sz="1600" b="1" dirty="0">
                <a:solidFill>
                  <a:schemeClr val="bg1"/>
                </a:solidFill>
                <a:cs typeface="Times New Roman" pitchFamily="18" charset="0"/>
              </a:rPr>
              <a:t>= - 0,28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51982" y="5857875"/>
            <a:ext cx="1618828" cy="338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AU" sz="1600" b="1" i="1" dirty="0">
                <a:solidFill>
                  <a:schemeClr val="bg1"/>
                </a:solidFill>
                <a:cs typeface="Times New Roman" pitchFamily="18" charset="0"/>
              </a:rPr>
              <a:t>M </a:t>
            </a:r>
            <a:r>
              <a:rPr lang="en-AU" sz="1600" b="1" dirty="0">
                <a:solidFill>
                  <a:schemeClr val="bg1"/>
                </a:solidFill>
                <a:cs typeface="Times New Roman" pitchFamily="18" charset="0"/>
              </a:rPr>
              <a:t>= - 0,70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13242" y="5000625"/>
            <a:ext cx="1618828" cy="338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AU" sz="1600" b="1" i="1" dirty="0">
                <a:solidFill>
                  <a:schemeClr val="bg1"/>
                </a:solidFill>
                <a:cs typeface="Times New Roman" pitchFamily="18" charset="0"/>
              </a:rPr>
              <a:t>M </a:t>
            </a:r>
            <a:r>
              <a:rPr lang="en-AU" sz="1600" b="1" dirty="0">
                <a:solidFill>
                  <a:schemeClr val="bg1"/>
                </a:solidFill>
                <a:cs typeface="Times New Roman" pitchFamily="18" charset="0"/>
              </a:rPr>
              <a:t>= - 0,52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Table of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Generally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endParaRPr lang="de-DE" dirty="0" smtClean="0"/>
          </a:p>
          <a:p>
            <a:r>
              <a:rPr lang="de-DE" smtClean="0"/>
              <a:t>What´s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psychologigal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(human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Summary</a:t>
            </a:r>
            <a:r>
              <a:rPr lang="de-DE" dirty="0" smtClean="0"/>
              <a:t> of the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endParaRPr lang="de-DE" dirty="0" smtClean="0"/>
          </a:p>
          <a:p>
            <a:r>
              <a:rPr lang="de-DE" dirty="0" err="1" smtClean="0"/>
              <a:t>Similarities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Similarities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(</a:t>
            </a:r>
            <a:r>
              <a:rPr lang="de-DE" dirty="0" err="1" smtClean="0"/>
              <a:t>Konni</a:t>
            </a:r>
            <a:r>
              <a:rPr lang="de-DE" dirty="0" smtClean="0"/>
              <a:t> </a:t>
            </a:r>
            <a:r>
              <a:rPr lang="de-DE" dirty="0" err="1" smtClean="0"/>
              <a:t>Stauss</a:t>
            </a:r>
            <a:r>
              <a:rPr lang="de-DE" dirty="0" smtClean="0"/>
              <a:t>, 2006)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closeness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emotional </a:t>
            </a:r>
            <a:r>
              <a:rPr lang="de-DE" dirty="0" err="1" smtClean="0"/>
              <a:t>openess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comittment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responsibility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the </a:t>
            </a:r>
            <a:r>
              <a:rPr lang="de-DE" dirty="0" err="1" smtClean="0"/>
              <a:t>satisfaction</a:t>
            </a:r>
            <a:r>
              <a:rPr lang="de-DE" dirty="0" smtClean="0"/>
              <a:t> of </a:t>
            </a:r>
            <a:r>
              <a:rPr lang="de-DE" dirty="0" err="1" smtClean="0"/>
              <a:t>bondingneeds</a:t>
            </a:r>
            <a:endParaRPr lang="de-DE" dirty="0" smtClean="0"/>
          </a:p>
          <a:p>
            <a:r>
              <a:rPr lang="de-DE" dirty="0" err="1" smtClean="0"/>
              <a:t>short-term</a:t>
            </a:r>
            <a:r>
              <a:rPr lang="de-DE" dirty="0" smtClean="0"/>
              <a:t> relational </a:t>
            </a:r>
            <a:r>
              <a:rPr lang="de-DE" dirty="0" err="1" smtClean="0"/>
              <a:t>resonsibility</a:t>
            </a:r>
            <a:endParaRPr lang="de-DE" dirty="0" smtClean="0"/>
          </a:p>
          <a:p>
            <a:r>
              <a:rPr lang="de-DE" dirty="0" smtClean="0"/>
              <a:t>emotional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Atttachment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200" dirty="0" err="1" smtClean="0"/>
              <a:t>need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a </a:t>
            </a:r>
            <a:r>
              <a:rPr lang="de-DE" sz="2200" dirty="0" err="1" smtClean="0"/>
              <a:t>secure</a:t>
            </a:r>
            <a:r>
              <a:rPr lang="de-DE" sz="2200" dirty="0" smtClean="0"/>
              <a:t> </a:t>
            </a:r>
            <a:r>
              <a:rPr lang="de-DE" sz="2200" dirty="0" err="1" smtClean="0"/>
              <a:t>basis</a:t>
            </a:r>
            <a:r>
              <a:rPr lang="de-DE" sz="2200" dirty="0" smtClean="0"/>
              <a:t> </a:t>
            </a:r>
            <a:r>
              <a:rPr lang="de-DE" sz="2200" dirty="0" err="1" smtClean="0"/>
              <a:t>that</a:t>
            </a:r>
            <a:r>
              <a:rPr lang="de-DE" sz="2200" dirty="0" smtClean="0"/>
              <a:t> </a:t>
            </a:r>
            <a:r>
              <a:rPr lang="de-DE" sz="2200" dirty="0" err="1" smtClean="0"/>
              <a:t>provides</a:t>
            </a:r>
            <a:r>
              <a:rPr lang="de-DE" sz="2200" dirty="0" smtClean="0"/>
              <a:t> </a:t>
            </a:r>
            <a:r>
              <a:rPr lang="de-DE" sz="2200" dirty="0" err="1" smtClean="0"/>
              <a:t>wellbeeing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security</a:t>
            </a:r>
            <a:r>
              <a:rPr lang="de-DE" sz="2200" dirty="0" smtClean="0"/>
              <a:t> in </a:t>
            </a:r>
            <a:r>
              <a:rPr lang="de-DE" sz="2200" dirty="0" err="1" smtClean="0"/>
              <a:t>times</a:t>
            </a:r>
            <a:r>
              <a:rPr lang="de-DE" sz="2200" dirty="0" smtClean="0"/>
              <a:t> of </a:t>
            </a:r>
            <a:r>
              <a:rPr lang="de-DE" sz="2200" dirty="0" err="1" smtClean="0"/>
              <a:t>trouble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threatening</a:t>
            </a:r>
            <a:endParaRPr lang="de-DE" sz="2200" dirty="0" smtClean="0"/>
          </a:p>
          <a:p>
            <a:r>
              <a:rPr lang="de-DE" sz="2200" dirty="0" err="1" smtClean="0"/>
              <a:t>satisfaction</a:t>
            </a:r>
            <a:r>
              <a:rPr lang="de-DE" sz="2200" dirty="0" smtClean="0"/>
              <a:t> of </a:t>
            </a:r>
            <a:r>
              <a:rPr lang="de-DE" sz="2200" dirty="0" err="1" smtClean="0"/>
              <a:t>attachment</a:t>
            </a:r>
            <a:r>
              <a:rPr lang="de-DE" sz="2200" dirty="0" smtClean="0"/>
              <a:t> </a:t>
            </a:r>
            <a:r>
              <a:rPr lang="de-DE" sz="2200" dirty="0" err="1" smtClean="0"/>
              <a:t>needs</a:t>
            </a:r>
            <a:r>
              <a:rPr lang="de-DE" sz="2200" dirty="0" smtClean="0"/>
              <a:t> </a:t>
            </a:r>
            <a:r>
              <a:rPr lang="de-DE" sz="2200" dirty="0" err="1" smtClean="0"/>
              <a:t>result</a:t>
            </a:r>
            <a:r>
              <a:rPr lang="de-DE" sz="2200" dirty="0" smtClean="0"/>
              <a:t> in </a:t>
            </a:r>
            <a:r>
              <a:rPr lang="de-DE" sz="2200" dirty="0" err="1" smtClean="0"/>
              <a:t>commitment</a:t>
            </a:r>
            <a:endParaRPr lang="de-DE" sz="2200" dirty="0" smtClean="0"/>
          </a:p>
          <a:p>
            <a:r>
              <a:rPr lang="de-DE" sz="2200" dirty="0" err="1" smtClean="0"/>
              <a:t>character</a:t>
            </a:r>
            <a:r>
              <a:rPr lang="de-DE" sz="2200" dirty="0" smtClean="0"/>
              <a:t> of </a:t>
            </a:r>
            <a:r>
              <a:rPr lang="de-DE" sz="2200" dirty="0" err="1" smtClean="0"/>
              <a:t>reciprocal</a:t>
            </a:r>
            <a:r>
              <a:rPr lang="de-DE" sz="2200" dirty="0" smtClean="0"/>
              <a:t>, </a:t>
            </a:r>
            <a:r>
              <a:rPr lang="de-DE" sz="2200" dirty="0" err="1" smtClean="0"/>
              <a:t>long-term</a:t>
            </a:r>
            <a:r>
              <a:rPr lang="de-DE" sz="2200" dirty="0" smtClean="0"/>
              <a:t> </a:t>
            </a:r>
            <a:r>
              <a:rPr lang="de-DE" sz="2200" dirty="0" err="1" smtClean="0"/>
              <a:t>responsibility</a:t>
            </a:r>
            <a:endParaRPr lang="de-DE" sz="2200" dirty="0" smtClean="0"/>
          </a:p>
          <a:p>
            <a:r>
              <a:rPr lang="de-DE" sz="2200" dirty="0" err="1" smtClean="0"/>
              <a:t>long-term</a:t>
            </a:r>
            <a:r>
              <a:rPr lang="de-DE" sz="2200" dirty="0" smtClean="0"/>
              <a:t> </a:t>
            </a:r>
            <a:r>
              <a:rPr lang="de-DE" sz="2200" dirty="0" err="1" smtClean="0"/>
              <a:t>relation</a:t>
            </a:r>
            <a:endParaRPr lang="de-DE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289" y="476250"/>
            <a:ext cx="9693924" cy="693738"/>
          </a:xfrm>
        </p:spPr>
        <p:txBody>
          <a:bodyPr lIns="92160" tIns="46080" rIns="92160" bIns="4608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Thank you for your attention !  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646" y="1773238"/>
            <a:ext cx="8735325" cy="502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548680"/>
            <a:ext cx="8692399" cy="3168352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endParaRPr lang="de-DE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86637" y="188641"/>
            <a:ext cx="9023116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72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sz="6000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Questions</a:t>
            </a:r>
            <a:r>
              <a:rPr lang="de-DE" sz="60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???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8108" y="2492896"/>
            <a:ext cx="710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           </a:t>
            </a:r>
            <a:r>
              <a:rPr lang="de-DE" sz="3200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Please</a:t>
            </a:r>
            <a:r>
              <a:rPr lang="de-DE" sz="32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sz="3200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ask</a:t>
            </a:r>
            <a:r>
              <a:rPr lang="de-DE" sz="32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! </a:t>
            </a:r>
            <a:r>
              <a:rPr lang="de-DE" sz="3200" dirty="0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Wingdings" pitchFamily="2" charset="2"/>
              </a:rPr>
              <a:t></a:t>
            </a:r>
            <a:endParaRPr lang="de-DE" sz="3200" dirty="0" smtClean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77988" y="3861048"/>
            <a:ext cx="7103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Contact</a:t>
            </a: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:</a:t>
            </a:r>
            <a:b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Deignis</a:t>
            </a: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Fachklinik </a:t>
            </a:r>
            <a:r>
              <a:rPr lang="de-DE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gGmbH</a:t>
            </a:r>
            <a:endParaRPr lang="de-DE" dirty="0" smtClean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Walddorferstr</a:t>
            </a: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. 23 </a:t>
            </a:r>
            <a:b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72227 Egenhausen </a:t>
            </a:r>
            <a:b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</a:br>
            <a:r>
              <a:rPr lang="de-DE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(Germany)                                                                         psychotherapieakademie@yahoo.de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9144001" cy="743744"/>
          </a:xfrm>
        </p:spPr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2413" y="1296145"/>
            <a:ext cx="9134391" cy="5949279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role</a:t>
            </a:r>
            <a:r>
              <a:rPr lang="de-DE" dirty="0" smtClean="0"/>
              <a:t> of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mother-infant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: a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of human </a:t>
            </a:r>
            <a:r>
              <a:rPr lang="de-DE" dirty="0" err="1" smtClean="0"/>
              <a:t>studies</a:t>
            </a:r>
            <a:r>
              <a:rPr lang="de-DE" dirty="0" smtClean="0"/>
              <a:t> (</a:t>
            </a:r>
            <a:r>
              <a:rPr lang="de-DE" dirty="0" err="1" smtClean="0"/>
              <a:t>Galbally</a:t>
            </a:r>
            <a:r>
              <a:rPr lang="de-DE" dirty="0" smtClean="0"/>
              <a:t> et al., 2011)</a:t>
            </a:r>
          </a:p>
          <a:p>
            <a:r>
              <a:rPr lang="de-DE" dirty="0" smtClean="0"/>
              <a:t>An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receptor</a:t>
            </a:r>
            <a:r>
              <a:rPr lang="de-DE" dirty="0" smtClean="0"/>
              <a:t> </a:t>
            </a:r>
            <a:r>
              <a:rPr lang="de-DE" dirty="0" err="1" smtClean="0"/>
              <a:t>gene</a:t>
            </a:r>
            <a:r>
              <a:rPr lang="de-DE" dirty="0" smtClean="0"/>
              <a:t> variant </a:t>
            </a:r>
            <a:r>
              <a:rPr lang="de-DE" dirty="0" err="1" smtClean="0"/>
              <a:t>predicts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anxiety</a:t>
            </a:r>
            <a:r>
              <a:rPr lang="de-DE" dirty="0" smtClean="0"/>
              <a:t> in </a:t>
            </a:r>
            <a:r>
              <a:rPr lang="de-DE" dirty="0" err="1" smtClean="0"/>
              <a:t>females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autism-spectrum</a:t>
            </a:r>
            <a:r>
              <a:rPr lang="de-DE" dirty="0" smtClean="0"/>
              <a:t> </a:t>
            </a:r>
            <a:r>
              <a:rPr lang="de-DE" dirty="0" err="1" smtClean="0"/>
              <a:t>traits</a:t>
            </a:r>
            <a:r>
              <a:rPr lang="de-DE" dirty="0" smtClean="0"/>
              <a:t> in </a:t>
            </a:r>
            <a:r>
              <a:rPr lang="de-DE" dirty="0" err="1" smtClean="0"/>
              <a:t>males</a:t>
            </a:r>
            <a:r>
              <a:rPr lang="de-DE" dirty="0" smtClean="0"/>
              <a:t> (Chen &amp; Johnson, 2011)</a:t>
            </a:r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receptor</a:t>
            </a:r>
            <a:r>
              <a:rPr lang="de-DE" dirty="0" smtClean="0"/>
              <a:t> (OXTR) </a:t>
            </a:r>
            <a:r>
              <a:rPr lang="de-DE" dirty="0" err="1" smtClean="0"/>
              <a:t>polymorphisms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r>
              <a:rPr lang="de-DE" dirty="0" smtClean="0"/>
              <a:t> in human </a:t>
            </a:r>
            <a:r>
              <a:rPr lang="de-DE" dirty="0" err="1" smtClean="0"/>
              <a:t>infants</a:t>
            </a:r>
            <a:r>
              <a:rPr lang="de-DE" dirty="0" smtClean="0"/>
              <a:t> (Chen et al., 2011)</a:t>
            </a:r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mutual </a:t>
            </a:r>
            <a:r>
              <a:rPr lang="de-DE" dirty="0" err="1" smtClean="0"/>
              <a:t>communication</a:t>
            </a:r>
            <a:r>
              <a:rPr lang="de-DE" dirty="0" smtClean="0"/>
              <a:t> in </a:t>
            </a:r>
            <a:r>
              <a:rPr lang="de-DE" dirty="0" err="1" smtClean="0"/>
              <a:t>mother-infant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(</a:t>
            </a:r>
            <a:r>
              <a:rPr lang="de-DE" dirty="0" err="1" smtClean="0"/>
              <a:t>Nagasawa</a:t>
            </a:r>
            <a:r>
              <a:rPr lang="de-DE" dirty="0" smtClean="0"/>
              <a:t>, </a:t>
            </a:r>
            <a:r>
              <a:rPr lang="de-DE" dirty="0" err="1" smtClean="0"/>
              <a:t>Okabe</a:t>
            </a:r>
            <a:r>
              <a:rPr lang="de-DE" dirty="0" smtClean="0"/>
              <a:t>, </a:t>
            </a:r>
            <a:r>
              <a:rPr lang="de-DE" dirty="0" err="1" smtClean="0"/>
              <a:t>Mogi</a:t>
            </a:r>
            <a:r>
              <a:rPr lang="de-DE" dirty="0" smtClean="0"/>
              <a:t> et </a:t>
            </a:r>
            <a:r>
              <a:rPr lang="de-DE" dirty="0" err="1" smtClean="0"/>
              <a:t>Kikusui</a:t>
            </a:r>
            <a:r>
              <a:rPr lang="de-DE" dirty="0" smtClean="0"/>
              <a:t>, 2012)</a:t>
            </a:r>
          </a:p>
          <a:p>
            <a:r>
              <a:rPr lang="en-US" dirty="0" smtClean="0"/>
              <a:t>Maternal Neglect: </a:t>
            </a:r>
            <a:r>
              <a:rPr lang="en-US" dirty="0" err="1" smtClean="0"/>
              <a:t>Oxytocin</a:t>
            </a:r>
            <a:r>
              <a:rPr lang="en-US" dirty="0" smtClean="0"/>
              <a:t>, Dopamine and the Neurobiology of </a:t>
            </a:r>
            <a:r>
              <a:rPr lang="de-DE" dirty="0" err="1" smtClean="0"/>
              <a:t>Attachment</a:t>
            </a:r>
            <a:r>
              <a:rPr lang="de-DE" dirty="0" smtClean="0"/>
              <a:t> (</a:t>
            </a:r>
            <a:r>
              <a:rPr lang="de-DE" dirty="0" err="1" smtClean="0"/>
              <a:t>Strathearn</a:t>
            </a:r>
            <a:r>
              <a:rPr lang="de-DE" dirty="0" smtClean="0"/>
              <a:t>, 2011)</a:t>
            </a:r>
          </a:p>
          <a:p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mother–infant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: </a:t>
            </a:r>
            <a:r>
              <a:rPr lang="de-DE" dirty="0" err="1" smtClean="0"/>
              <a:t>Associations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adult </a:t>
            </a:r>
            <a:r>
              <a:rPr lang="de-DE" dirty="0" err="1" smtClean="0"/>
              <a:t>temperament</a:t>
            </a:r>
            <a:r>
              <a:rPr lang="de-DE" dirty="0" smtClean="0"/>
              <a:t> (</a:t>
            </a:r>
            <a:r>
              <a:rPr lang="de-DE" dirty="0" err="1" smtClean="0"/>
              <a:t>Strathearn</a:t>
            </a:r>
            <a:r>
              <a:rPr lang="de-DE" dirty="0" smtClean="0"/>
              <a:t> et al., 2012)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of the </a:t>
            </a:r>
            <a:r>
              <a:rPr lang="de-DE" dirty="0" err="1" smtClean="0"/>
              <a:t>influence</a:t>
            </a:r>
            <a:r>
              <a:rPr lang="de-DE" dirty="0" smtClean="0"/>
              <a:t> of </a:t>
            </a:r>
            <a:r>
              <a:rPr lang="de-DE" dirty="0" err="1" smtClean="0"/>
              <a:t>oxytocin</a:t>
            </a:r>
            <a:r>
              <a:rPr lang="de-DE" dirty="0" smtClean="0"/>
              <a:t> nasal spray on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cognition</a:t>
            </a:r>
            <a:r>
              <a:rPr lang="de-DE" dirty="0" smtClean="0"/>
              <a:t> in </a:t>
            </a:r>
            <a:r>
              <a:rPr lang="de-DE" dirty="0" err="1" smtClean="0"/>
              <a:t>humans</a:t>
            </a:r>
            <a:r>
              <a:rPr lang="de-DE" dirty="0" smtClean="0"/>
              <a:t>;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directions</a:t>
            </a:r>
            <a:r>
              <a:rPr lang="de-DE" dirty="0" smtClean="0"/>
              <a:t> (</a:t>
            </a:r>
            <a:r>
              <a:rPr lang="de-DE" dirty="0" err="1" smtClean="0"/>
              <a:t>Graustella</a:t>
            </a:r>
            <a:r>
              <a:rPr lang="de-DE" dirty="0" smtClean="0"/>
              <a:t> &amp; </a:t>
            </a:r>
            <a:r>
              <a:rPr lang="de-DE" dirty="0" err="1" smtClean="0"/>
              <a:t>MacLeod</a:t>
            </a:r>
            <a:r>
              <a:rPr lang="de-DE" dirty="0" smtClean="0"/>
              <a:t>; 2012)</a:t>
            </a:r>
          </a:p>
          <a:p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 </a:t>
            </a:r>
            <a:r>
              <a:rPr lang="de-DE" dirty="0" err="1" smtClean="0"/>
              <a:t>attenuates</a:t>
            </a:r>
            <a:r>
              <a:rPr lang="de-DE" dirty="0" smtClean="0"/>
              <a:t> stress </a:t>
            </a:r>
            <a:r>
              <a:rPr lang="de-DE" dirty="0" err="1" smtClean="0"/>
              <a:t>reactivity</a:t>
            </a:r>
            <a:r>
              <a:rPr lang="de-DE" dirty="0" smtClean="0"/>
              <a:t> in </a:t>
            </a:r>
            <a:r>
              <a:rPr lang="de-DE" dirty="0" err="1" smtClean="0"/>
              <a:t>borderline</a:t>
            </a:r>
            <a:r>
              <a:rPr lang="de-DE" dirty="0" smtClean="0"/>
              <a:t> </a:t>
            </a:r>
            <a:r>
              <a:rPr lang="de-DE" dirty="0" err="1" smtClean="0"/>
              <a:t>personality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 : A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(Simeon et al., 2011)</a:t>
            </a:r>
          </a:p>
          <a:p>
            <a:endParaRPr lang="de-DE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6020" y="332656"/>
            <a:ext cx="5676683" cy="1066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Personal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</p:txBody>
      </p:sp>
      <p:pic>
        <p:nvPicPr>
          <p:cNvPr id="1026" name="Picture 2" descr="D:\Users\Alexander Müller\Pictures\Bilder\Alex aktuell\Bilder\Verkleinert\DSCF4567 [1600x1200]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776" y="1684901"/>
            <a:ext cx="6452964" cy="4839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127" y="1"/>
            <a:ext cx="11147696" cy="10509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Generally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(OT)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609442" y="1905000"/>
            <a:ext cx="11245038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GB" sz="2800" dirty="0" smtClean="0"/>
              <a:t>very old from an evolutionary perspective and can be found almost unchanged in all kinds of mammals</a:t>
            </a:r>
          </a:p>
          <a:p>
            <a:pPr>
              <a:lnSpc>
                <a:spcPct val="115000"/>
              </a:lnSpc>
            </a:pPr>
            <a:r>
              <a:rPr lang="en-GB" sz="2800" dirty="0" smtClean="0"/>
              <a:t>consists of nine amino acids differing only in two of them from vasopressin (</a:t>
            </a:r>
            <a:r>
              <a:rPr lang="en-GB" sz="2800" dirty="0" err="1" smtClean="0"/>
              <a:t>Arginine</a:t>
            </a:r>
            <a:r>
              <a:rPr lang="en-GB" sz="2800" dirty="0" smtClean="0"/>
              <a:t>  vasopressin; AVP)</a:t>
            </a:r>
          </a:p>
          <a:p>
            <a:pPr>
              <a:lnSpc>
                <a:spcPct val="115000"/>
              </a:lnSpc>
            </a:pPr>
            <a:r>
              <a:rPr lang="en-GB" sz="2800" dirty="0" err="1" smtClean="0"/>
              <a:t>neuropeptide</a:t>
            </a:r>
            <a:r>
              <a:rPr lang="en-GB" sz="2800" dirty="0" smtClean="0"/>
              <a:t> in the blood and in the brain, generated in the hypothalamus (two main nuclei)</a:t>
            </a:r>
          </a:p>
          <a:p>
            <a:pPr>
              <a:lnSpc>
                <a:spcPct val="115000"/>
              </a:lnSpc>
            </a:pPr>
            <a:r>
              <a:rPr lang="en-GB" sz="2800" dirty="0" smtClean="0"/>
              <a:t>OT-levels tend to be stable over time (</a:t>
            </a:r>
            <a:r>
              <a:rPr lang="en-US" sz="2800" dirty="0" smtClean="0"/>
              <a:t>Levine A, </a:t>
            </a:r>
            <a:r>
              <a:rPr lang="en-US" sz="2800" dirty="0" err="1" smtClean="0"/>
              <a:t>Zagoory</a:t>
            </a:r>
            <a:r>
              <a:rPr lang="en-US" sz="2800" dirty="0" smtClean="0"/>
              <a:t>-Sharon O, Feldman R, Weller, 2007)</a:t>
            </a:r>
            <a:endParaRPr lang="en-GB" sz="2800" dirty="0" smtClean="0"/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de-DE" sz="2800" dirty="0" smtClean="0"/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7170" name="AutoShape 2" descr="data:image/jpeg;base64,/9j/4AAQSkZJRgABAQAAAQABAAD/2wCEAAkGBhQSERUTEhQVExMSGRUVFxgXFhUcHBgbFxoWFxwbFRwXGyYeGhojGh8WIS8hJScpLSwtFx8yNTMrNyYrMCkBCQoKDgwOFQ8PGjUgHRwsKSwvKTUwNSwtKTU1NTUpLDYrKiwtKSwtLDQtNTIsLDUqLDUsLywpKiwsKS8pLSw1Kf/AABEIAH4AyAMBIgACEQEDEQH/xAAbAAEAAgMBAQAAAAAAAAAAAAAABAUCAwYBB//EADUQAAIBAwMDAwMCBAUFAAAAAAECEQADEgQhMQUiQRNRYQYycUKBI5GhwRRSYoKxFjNy0fD/xAAYAQEBAQEBAAAAAAAAAAAAAAAAAQIDBP/EACIRAQEAAwACAQQDAAAAAAAAAAABAgMREjFBcZGx8CEiUf/aAAwDAQACEQMRAD8A+40pSgUpSgUpSgUpSgUpSgUpSgUpSgUpSgUpSgUpUfqGoNu1ccCSiOwB/wBIJ3oNl/UKgychRxv7ngD3J9qw02tV5CnuESpBDCeCVO4B33+Khr0cl8rjlo2EbHfncfaD7KB8k+JV/RIVHbHpjtK7Ff8AxI44G3xQSaoL31E6gObam27MiAMS8o2JyXHyAeODA3naT06166ZXGZ12hWiOAe4KAGO/nbbipg6ZaDM4tpm8ZNiJMEHc/kA/sKDX0vqXrep2lfTcpvIJ7VaSDxzXtS0tATAAyMmPJ4k/tFeUGdKUoFKUoFKUoFKUoFKUoFKUoFKUoFKUoFKoNVZuG+QMsjctMjBwFW2IyVlncnG54Mzzttf0Cq/rlwejcTl7iXFRRyxKkbD8kSeBO9b+o3StslTBJRZ22yZVkTtMGstPo1SSB3Hljuxj3J3/AGoI9rrNssQZWCFlthJiA3+VjOwaJ8TUrU3QqMWIVQDJJgD8mter0CXORDQRkOYPj5HwZFYafpirBYlyv2lohY27VACjbyBNBr6HZK2gCD8SCJgATB3Ex5qN1W9ct3g6s5ti1duMkLiTbNoROMyVZzE7lR7GrmsLtoMCrAMp2IIkH8g1015zHLtnYlQula57uTMoRe3EbyQwDSZ24IEe4NKsKVnOy3snFKUpWQpSlApSlApSlApSlApSlBheeFY+wJ/kKo+lfUxuMBcttbBtaVwYnuvm8D9rGFGCwTH3VfkVVay7YLgMCPRKksAwVCAxAdhtAUkwdhI4kVrHG5eoIX0z9TNqCqXVRLnoWbzqpMA3ZjEnlSBt8gjxXRVEY2SfSPpliIw7ZxXxHMD+lRU0YN17bMzW1S2wQmRLm4CD5Ydo2JPmpZZ7Ee7q1/xPqiTaUIDcA7AVGoBk+wyWTwN5IirxWkSNwaKsbDYCuT+ptG4N02HW3hp4xyKrDO+TED7SNiG9wR5NQXnVdSCPTWXebbFVEkAOrS3gbAxPMbTUzT6lXEqZHB9wfYg7g/BrNLQWYAEkkwOSfJ+ar+uacCzduKSlxbbkOpg9qkifBH5mgz6r1QWkcgrmq5QxgKCQuTkfaomSfYGvOl6x2NxLhRmtMFyQEKZUNGJZirCdxJ8HzFe6LpCpuxzb+QkiDAk+PLEn5qXZsKgxRQqjwoAH8hQZO4UEkgAbknYD81r02pFwZLMeCQRPys8j581GsacXGZrndi5Cg/auMQQOCZ3kyan0ClKUClKUClKUClKUClKUClKUClKUCoFzpQzZgzAOcmt9uDkLj3dpaCAAYPj8zPpWscrj6FH0/oCWFtu11psoAxLCGIDbuWGR+48n2qdomzuvcAIRltqpIInE3CSAd47hv5qr+nukMj3M1Up2ncq7C4GcnuCjIAMsFhn7k7V0Va2bMtl7lepJwqo6v9OLqC5ZiM7XpDnt3ZstiJ54+Kt6VzUrjj9S6i7btr/h1JvWlZlYxmGdVcWyGMdhaA3krJAmuxrH0x7DbjaggdD6sNRaFwEdxcgQVOGbKpZW7gYG8+ZqZqNSqCXIA4/JPAA5JPsNzWN/RI8SNxJBGxE8wRuKjdKsAqLjS9zuGTbnYkbeF4HAFBjodYASrhrZuMWTMRkD4B4y2Pbz8VZVhdtBgVYAg8giRWOn04QQCxEyJMx8AnePzQbaUpQKUpQKUpQKVWaw3RfUojMptOsyuIfJMcwWB4ncA7A/E1+kv64BM0JyiT/Ble6zllBAjE3YxB494n0Y6PKd8p9066OlRNe3/bQSM3HHssuf+P61LrzqVz+r6LeL3rqPg0zajk/wwoDEkjHKTjjyJmr27dCqWYgKoJJPAA3JNQtNoy6h3NxWfuxDuMQeFgGJAifma669uWu2z5SzrX0+zfW62bFrYDDuKme4YFYEg45ZTyYipXVLDvZuLbOLsrBTMQSPccfnxWnBrbp/Ed1clSGCbbEggqoMyI3J5qwqXZblMuejjn2W8r21s2zZW47ZqTlChVbPaVU5DDGd/UJ5FTej3LiWlGpaHLQCxWWnjjYEnxJqzqD020CDcO7lrgk7wA7KAvsIA4ree7yx8eT6/P3OK36a6q125dVmttGL/wANeCzODkciZgKMWVWBDcztf5ePNAv9aoNJoSNQv2BkuXnZwTk6n9DCOBnb8x2rHxwV0FKVT9Z+pk0zMrqxK2/VEAmdysbAxxyYG9BcV5lXtcb/ANKXFt2/VvvjatrkclBtm263JtlEBIGM90zEGQTIdXqNaqQCZZvtUbs34A8DyeB5iq3pHUwFCXFNtgSN/BZjAf8Ayk+Cdj4JqR0LRPbtAXsDely7ICFJZ2btmSF34JMTyalanSBx7OAQrAbrIiR/6oNwYHiqnrF68txTaVmAS4cRwWBt4hj4nu/rWHROkvacMVS2BaW2Qhn1GBnNthx4nfuM1dVvXn4Zd51Kg9G1Ny5byuiGkj7HSR4OLnIfvSp1KmV8rbJxSlKVkeMwG5MD5r0Gq3rVmfTMK2Dg4vw0qyjwdwTIkeK2dEs42EEgggsMZgBiWAWQDiAQBtwKCdUe7cuTCIse7N/YAmvOpaz0rNy7E+kjvExOKlonxxWjp3WFvPcVVcelhu6OhOYJ+11B8c0GF3T3VdbzEXCgZSirj2tiSVliS/aOTuJiKn2L6uoZTKncGtlQdMsai6BsClp48ZM14E/khV/lQbeo6cvbKrEyDB4aCDifYHistLqw4OxVl2ZTyp+f7Hg1vqB1PTglDuCWVSQSCVMypg7j4oI/Wdc4No2cbmNw+qsZNitt2ISDtcnEieePNbegdS9axaZyPVa2jsOCMhM4ncDnmrC1aCgBQABwBULrNkG2T+pSsMNiJYA4kbigkanWqkAyWPCqJY/ge3G52HkiovTtRgBbuAo5ZyJ4bJmaFYbEweOdjtG9Z9IsgW55YlpY7kwzASTudqmkUGF3Uqq5MwCjeSRVLYust83nR1tN6sMRxl6EF1+5B2NuRt5iq76L6eto2lS4r2xpNPgu5KjeTJ/STuJ3EmuvoMVcESCCDvPiuT+p9ewN17aLdtnT4sQuRku4Xj7lBBBH+qfFXV3Qp66LHYyXXZQTiWVrQBKzH6m8b/sKswIoMbd5WnEg4mDBBg+x9jUHq14PbuWU7rjoywP05AgFzwo/O5gxNRfqi3FoupKOA3cphtkcxI5EgVb2NOqCFAUfH/3NBq0+uVjiZRxyrbH8r4YfImpJNa7+nVxDCR/x8g8g/IqNoR6lgB5YMGUydyJK8/jzQeafrVp4xfmIlWGUgkFSwGSkAwwkGOamhp43qgv/AEn6i43LzMAqoO0CQAVlhMFoPIAHxVxo9GLalV4LM0REZEmBXo246pP6Xv7/AL/H4Sd+UilKV51YtcA5IECTJ8e/4o1wDkgbE7nwOT+BtVF9RfTR1PqRcKZ2HsiGI3Y8tHK/FQOqfTl/V5uzG1cVNXZsl/TMC96QEi0cWQhDs3cAR5FBedRvFyEtjN1dWbwqxv3NwD8bncbRvWXSL4FtLTdty2iqynY7ACR4YfIkVPAqDrdVYJwuMkrvBMFYEyCN1Mb++1WY3L1Bh9QakDT3l2ZzZvFUIDZQh/SeR8fNROka1hdveuFRlNq3liFFw4k5KfIPgTtJFW2l0yIOwc7kyST8knc/vW5kBEEAg+DUGF/UKgyYhR7k1XJqSLjXjbcW3S2sx3DA3DkyfcFOQ8SI3AqN0LTr61zk4gYySQv8XUL2Ak47BRtHAq+oNaahTuGUjbgjzx/OqzqOvLBTaRrgRgzOAcdp4juf/aD/AEiqnq2iQ6prguBLnq6RXEfemQKqfchpIPiW9zXW0ELT9XtspZiEAiSxEbzBVvtYfg/mKx6zdItSDiCyBmChsVJEsAQRt7kEDk8Vh1HppZke2qFkLMVbZWLLjJIB7h7x5Nb+l6L0bKWyQcBGwge8KPCjgD2AoNXQ7pa2ZJZQzBHKhS6z9xAAG5ncAAxI5qwpSgpOidM01lwthkztWkslVKTFs7FwonKeau6orH0864DMRZW6qGGyPqFTLkMDIA8Hc7+KyfT3lZEa4fSc4tBkgQSApxDiTtkWY77Qd6CZbf1L4Zd0tpcQt4LM1swvvGJk+5A8GJ9awFRfCqg/AAH9q5vSfVj4j1bRVmuLsVKFbVyShKmSzCCpxncEwBx216c9ktx+Et4n/UF0zbVmNuywuZ3AqNBAGK96soyBfcj9MeandJvXHsW2urjcZVLCIgkb7Hj8eK09H6obwJZMCAjATOziRO3PNWNc88LhfG+1Kr9Df9MC3c7DLYk/a0kkYtxMfpMHnxvVhWNy2GBBAIPINZGnU65EIDHc+BzHkn2UeSdqqendQuNeANwsWa6HtYAC0qk4MCFBE9v3E5ZErsK39N6TbBuEywFxoVjIWPYefjKY4EDaregUpSgUpSgVTa7oLXC4W7glwsxABmWXA8MAy7D7gY8fFzSumGzLXe4pZ1WdI6YbTXWYzmwCCZxQSY/dy7f7gPAqzpSpnnc75VXNfT2pvG4mZclrbNqA1tVFq7kuKWyFGQ3u+WkKDO8t0tKVgQL/AES27l2ByZrbTtsbRlY22HvU+lKBSlKBSlKBVb17Um3bVhbN052+1TBjIElfcgSY8xHmrKsWQGJAMGR+feg5rSfWq3ScULoTawdAzKy3br2wxIWFEANJ9/iug0+oS4Ml3HyCOPgia8t6C2s4oomCYUbwSwn8MSfyaaDRC0gQFmAndjJM77nyfmg3gV7SlArw17Sg4ro/UtdNq26lnFvStccoES4bi6gu0qpxaVt5DwY4yq96H1R3i3dH8QKWcyNu4gAgARO8e4U8ebisBaAJYAZHkxufyaDO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1" name="Picture 3" descr="C:\Users\user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996" y="-27384"/>
            <a:ext cx="2769096" cy="1744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hir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23930" y="0"/>
            <a:ext cx="6045741" cy="68580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069672" y="5699126"/>
            <a:ext cx="22071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1000">
                <a:latin typeface="Trebuchet MS" pitchFamily="34" charset="0"/>
              </a:rPr>
              <a:t>Anmerkung: Die Abbildung wurde aus dem Buch „Biological Psychology“ entnommen.</a:t>
            </a:r>
          </a:p>
          <a:p>
            <a:pPr eaLnBrk="1" hangingPunct="1"/>
            <a:r>
              <a:rPr lang="de-DE" sz="1000">
                <a:latin typeface="Trebuchet MS" pitchFamily="34" charset="0"/>
              </a:rPr>
              <a:t> (Rosenzweig &amp; Breedlove, 2002) (3. Auflage) (S.132)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4552883">
            <a:off x="5182028" y="1724907"/>
            <a:ext cx="576262" cy="6729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de-DE" sz="3200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1" y="2420938"/>
            <a:ext cx="2926588" cy="1703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de-DE">
                <a:latin typeface="Trebuchet MS" pitchFamily="34" charset="0"/>
              </a:rPr>
              <a:t>Growing evidence for relvevance in psychological processes…</a:t>
            </a:r>
          </a:p>
          <a:p>
            <a:pPr eaLnBrk="1" hangingPunct="1">
              <a:spcBef>
                <a:spcPct val="50000"/>
              </a:spcBef>
            </a:pPr>
            <a:endParaRPr lang="de-DE" sz="32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69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452" y="201613"/>
            <a:ext cx="7093219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 smtClean="0"/>
              <a:t>Neurobiological </a:t>
            </a:r>
            <a:r>
              <a:rPr lang="de-DE" sz="4000" dirty="0" err="1" smtClean="0"/>
              <a:t>background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physiology</a:t>
            </a:r>
            <a:r>
              <a:rPr lang="de-DE" sz="40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905000"/>
            <a:ext cx="10766795" cy="47640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</a:pPr>
            <a:r>
              <a:rPr lang="de-DE" sz="2800" dirty="0" err="1" smtClean="0"/>
              <a:t>Projections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paraventricular</a:t>
            </a:r>
            <a:r>
              <a:rPr lang="de-DE" sz="2800" dirty="0" smtClean="0"/>
              <a:t> </a:t>
            </a:r>
            <a:r>
              <a:rPr lang="de-DE" sz="2800" dirty="0" err="1" smtClean="0"/>
              <a:t>oxytocinergic</a:t>
            </a:r>
            <a:r>
              <a:rPr lang="de-DE" sz="2800" dirty="0" smtClean="0"/>
              <a:t> </a:t>
            </a:r>
            <a:r>
              <a:rPr lang="de-DE" sz="2800" dirty="0" err="1" smtClean="0"/>
              <a:t>neurons</a:t>
            </a:r>
            <a:r>
              <a:rPr lang="de-DE" sz="2800" dirty="0" smtClean="0"/>
              <a:t> in different </a:t>
            </a:r>
            <a:r>
              <a:rPr lang="de-DE" sz="2800" dirty="0" err="1" smtClean="0"/>
              <a:t>areas</a:t>
            </a:r>
            <a:r>
              <a:rPr lang="de-DE" sz="2800" dirty="0" smtClean="0"/>
              <a:t> of the </a:t>
            </a:r>
            <a:r>
              <a:rPr lang="de-DE" sz="2800" dirty="0" err="1" smtClean="0"/>
              <a:t>brain</a:t>
            </a:r>
            <a:r>
              <a:rPr lang="de-DE" sz="2800" dirty="0" smtClean="0"/>
              <a:t> </a:t>
            </a:r>
            <a:r>
              <a:rPr lang="de-DE" sz="2800" dirty="0" err="1" smtClean="0"/>
              <a:t>like</a:t>
            </a:r>
            <a:r>
              <a:rPr lang="de-DE" sz="2800" dirty="0" smtClean="0"/>
              <a:t> </a:t>
            </a:r>
            <a:r>
              <a:rPr lang="de-DE" sz="2800" dirty="0" err="1" smtClean="0"/>
              <a:t>bulbus</a:t>
            </a:r>
            <a:r>
              <a:rPr lang="de-DE" sz="2800" dirty="0" smtClean="0"/>
              <a:t> </a:t>
            </a:r>
            <a:r>
              <a:rPr lang="de-DE" sz="2800" dirty="0" err="1" smtClean="0"/>
              <a:t>olfactorius</a:t>
            </a:r>
            <a:r>
              <a:rPr lang="de-DE" sz="2800" dirty="0" smtClean="0"/>
              <a:t>, frontal </a:t>
            </a:r>
            <a:r>
              <a:rPr lang="de-DE" sz="2800" dirty="0" err="1" smtClean="0"/>
              <a:t>cortex</a:t>
            </a:r>
            <a:r>
              <a:rPr lang="de-DE" sz="2800" dirty="0" smtClean="0"/>
              <a:t>, </a:t>
            </a:r>
            <a:r>
              <a:rPr lang="de-DE" sz="2800" dirty="0" err="1" smtClean="0"/>
              <a:t>amygdala</a:t>
            </a:r>
            <a:r>
              <a:rPr lang="de-DE" sz="2800" dirty="0" smtClean="0"/>
              <a:t>  etc. (</a:t>
            </a:r>
            <a:r>
              <a:rPr lang="de-DE" sz="2800" dirty="0" err="1" smtClean="0"/>
              <a:t>Bujjis</a:t>
            </a:r>
            <a:r>
              <a:rPr lang="de-DE" sz="2800" dirty="0" smtClean="0"/>
              <a:t> et al., 1985)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de-DE" sz="2800" dirty="0" smtClean="0"/>
          </a:p>
          <a:p>
            <a:pPr>
              <a:lnSpc>
                <a:spcPct val="105000"/>
              </a:lnSpc>
            </a:pP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brain</a:t>
            </a:r>
            <a:r>
              <a:rPr lang="de-DE" sz="2800" dirty="0" smtClean="0"/>
              <a:t>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especially</a:t>
            </a:r>
            <a:r>
              <a:rPr lang="de-DE" sz="2800" dirty="0" smtClean="0"/>
              <a:t> </a:t>
            </a:r>
            <a:r>
              <a:rPr lang="de-DE" sz="2800" dirty="0" err="1" smtClean="0"/>
              <a:t>equipped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oxytocin</a:t>
            </a:r>
            <a:r>
              <a:rPr lang="de-DE" sz="2800" dirty="0" smtClean="0"/>
              <a:t> </a:t>
            </a:r>
            <a:r>
              <a:rPr lang="de-DE" sz="2800" dirty="0" err="1" smtClean="0"/>
              <a:t>receptors</a:t>
            </a:r>
            <a:r>
              <a:rPr lang="de-DE" sz="2800" dirty="0" smtClean="0"/>
              <a:t> </a:t>
            </a:r>
            <a:r>
              <a:rPr lang="de-DE" sz="2800" dirty="0" err="1" smtClean="0"/>
              <a:t>like</a:t>
            </a:r>
            <a:r>
              <a:rPr lang="de-DE" sz="2800" dirty="0" smtClean="0"/>
              <a:t> the </a:t>
            </a:r>
            <a:r>
              <a:rPr lang="de-DE" sz="2800" dirty="0" err="1" smtClean="0"/>
              <a:t>amygdala</a:t>
            </a:r>
            <a:r>
              <a:rPr lang="de-DE" sz="2800" dirty="0" smtClean="0"/>
              <a:t> (Ferguson et al., 2000; Kirsch et al., 2005) </a:t>
            </a:r>
            <a:r>
              <a:rPr lang="de-DE" sz="2800" dirty="0" err="1" smtClean="0"/>
              <a:t>and</a:t>
            </a:r>
            <a:r>
              <a:rPr lang="de-DE" sz="2800" dirty="0" smtClean="0"/>
              <a:t> the </a:t>
            </a:r>
            <a:r>
              <a:rPr lang="de-DE" sz="2800" dirty="0" err="1" smtClean="0"/>
              <a:t>limbic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(Insel &amp; Young, 2000)</a:t>
            </a:r>
          </a:p>
          <a:p>
            <a:pPr>
              <a:lnSpc>
                <a:spcPct val="105000"/>
              </a:lnSpc>
            </a:pPr>
            <a:endParaRPr lang="de-DE" sz="2800" dirty="0" smtClean="0"/>
          </a:p>
          <a:p>
            <a:pPr>
              <a:lnSpc>
                <a:spcPct val="105000"/>
              </a:lnSpc>
            </a:pPr>
            <a:r>
              <a:rPr lang="de-DE" sz="2800" dirty="0" err="1" smtClean="0"/>
              <a:t>Increase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reduction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governed</a:t>
            </a:r>
            <a:r>
              <a:rPr lang="de-DE" sz="2800" dirty="0" smtClean="0"/>
              <a:t>  </a:t>
            </a:r>
            <a:r>
              <a:rPr lang="de-DE" sz="2800" dirty="0" err="1" smtClean="0"/>
              <a:t>by</a:t>
            </a:r>
            <a:r>
              <a:rPr lang="de-DE" sz="2800" dirty="0" smtClean="0"/>
              <a:t> the </a:t>
            </a:r>
            <a:r>
              <a:rPr lang="de-DE" sz="2800" dirty="0" err="1" smtClean="0"/>
              <a:t>brain</a:t>
            </a:r>
            <a:r>
              <a:rPr lang="de-DE" sz="2800" dirty="0" smtClean="0"/>
              <a:t>, </a:t>
            </a:r>
            <a:r>
              <a:rPr lang="de-DE" sz="2800" dirty="0" err="1" smtClean="0"/>
              <a:t>estrogen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many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NT, </a:t>
            </a:r>
            <a:r>
              <a:rPr lang="de-DE" sz="2800" dirty="0" err="1" smtClean="0"/>
              <a:t>as</a:t>
            </a:r>
            <a:r>
              <a:rPr lang="de-DE" sz="2800" dirty="0" smtClean="0"/>
              <a:t> well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sensory</a:t>
            </a:r>
            <a:r>
              <a:rPr lang="de-DE" sz="2800" dirty="0" smtClean="0"/>
              <a:t> </a:t>
            </a:r>
            <a:r>
              <a:rPr lang="de-DE" sz="2800" dirty="0" err="1" smtClean="0"/>
              <a:t>stimulation</a:t>
            </a:r>
            <a:r>
              <a:rPr lang="de-DE" sz="2800" dirty="0" smtClean="0"/>
              <a:t> </a:t>
            </a:r>
            <a:r>
              <a:rPr lang="de-DE" sz="2800" dirty="0" err="1" smtClean="0"/>
              <a:t>during</a:t>
            </a:r>
            <a:r>
              <a:rPr lang="de-DE" sz="2800" dirty="0" smtClean="0"/>
              <a:t> </a:t>
            </a:r>
            <a:r>
              <a:rPr lang="de-DE" sz="2800" dirty="0" err="1" smtClean="0"/>
              <a:t>suckling</a:t>
            </a:r>
            <a:r>
              <a:rPr lang="de-DE" sz="2800" dirty="0" smtClean="0"/>
              <a:t>, </a:t>
            </a:r>
            <a:r>
              <a:rPr lang="de-DE" sz="2800" u="sng" dirty="0" err="1" smtClean="0"/>
              <a:t>warmth</a:t>
            </a:r>
            <a:r>
              <a:rPr lang="de-DE" sz="2800" u="sng" dirty="0" smtClean="0"/>
              <a:t> of the </a:t>
            </a:r>
            <a:r>
              <a:rPr lang="de-DE" sz="2800" u="sng" dirty="0" err="1" smtClean="0"/>
              <a:t>body</a:t>
            </a:r>
            <a:r>
              <a:rPr lang="de-DE" sz="2800" dirty="0" smtClean="0"/>
              <a:t>, </a:t>
            </a:r>
            <a:r>
              <a:rPr lang="de-DE" sz="2800" u="sng" dirty="0" err="1" smtClean="0"/>
              <a:t>touch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sexual </a:t>
            </a:r>
            <a:r>
              <a:rPr lang="de-DE" sz="2800" dirty="0" err="1" smtClean="0"/>
              <a:t>stimulation</a:t>
            </a:r>
            <a:r>
              <a:rPr lang="de-DE" sz="2800" dirty="0" smtClean="0"/>
              <a:t> (Lund et al., 2002; Kendrick et al., 1986; </a:t>
            </a:r>
            <a:r>
              <a:rPr lang="de-DE" sz="2800" dirty="0" err="1" smtClean="0"/>
              <a:t>Sansone</a:t>
            </a:r>
            <a:r>
              <a:rPr lang="de-DE" sz="2800" dirty="0" smtClean="0"/>
              <a:t> et al., 2002; Stock &amp; </a:t>
            </a:r>
            <a:r>
              <a:rPr lang="de-DE" sz="2800" dirty="0" err="1" smtClean="0"/>
              <a:t>Uvnäs-Moberg</a:t>
            </a:r>
            <a:r>
              <a:rPr lang="de-DE" sz="2800" dirty="0" smtClean="0"/>
              <a:t>, 1988)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de-DE" sz="2000" dirty="0" smtClean="0"/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de-DE" sz="20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9671" y="-26988"/>
            <a:ext cx="3167825" cy="1624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913" y="333375"/>
            <a:ext cx="11661912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 smtClean="0"/>
              <a:t>Psychological </a:t>
            </a:r>
            <a:r>
              <a:rPr lang="de-DE" sz="4000" dirty="0" err="1" smtClean="0"/>
              <a:t>effects</a:t>
            </a:r>
            <a:r>
              <a:rPr lang="de-DE" sz="4000" dirty="0" smtClean="0"/>
              <a:t> of </a:t>
            </a:r>
            <a:r>
              <a:rPr lang="de-DE" sz="4000" dirty="0" err="1" smtClean="0"/>
              <a:t>oxytocin</a:t>
            </a:r>
            <a:r>
              <a:rPr lang="de-DE" sz="4000" dirty="0" smtClean="0"/>
              <a:t> in </a:t>
            </a:r>
            <a:r>
              <a:rPr lang="de-DE" sz="4000" dirty="0" err="1" smtClean="0"/>
              <a:t>attachment</a:t>
            </a:r>
            <a:r>
              <a:rPr lang="de-DE" sz="4000" dirty="0" smtClean="0"/>
              <a:t> </a:t>
            </a:r>
            <a:r>
              <a:rPr lang="de-DE" sz="4000" dirty="0" err="1" smtClean="0"/>
              <a:t>processes</a:t>
            </a:r>
            <a:r>
              <a:rPr lang="de-DE" sz="4000" dirty="0" smtClean="0"/>
              <a:t> </a:t>
            </a:r>
            <a:r>
              <a:rPr lang="de-DE" sz="3200" dirty="0" smtClean="0"/>
              <a:t>(human </a:t>
            </a:r>
            <a:r>
              <a:rPr lang="de-DE" sz="3200" dirty="0" err="1" smtClean="0"/>
              <a:t>studies</a:t>
            </a:r>
            <a:r>
              <a:rPr lang="de-DE" sz="3200" dirty="0" smtClean="0"/>
              <a:t>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412876"/>
            <a:ext cx="10766795" cy="5256213"/>
          </a:xfrm>
        </p:spPr>
        <p:txBody>
          <a:bodyPr/>
          <a:lstStyle/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de-DE" sz="1800" u="sng" dirty="0" smtClean="0"/>
          </a:p>
          <a:p>
            <a:pPr>
              <a:lnSpc>
                <a:spcPct val="105000"/>
              </a:lnSpc>
            </a:pPr>
            <a:r>
              <a:rPr lang="de-DE" sz="2000" dirty="0" err="1" smtClean="0"/>
              <a:t>Effects</a:t>
            </a:r>
            <a:r>
              <a:rPr lang="de-DE" sz="2000" dirty="0" smtClean="0"/>
              <a:t> on the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warmth</a:t>
            </a:r>
            <a:r>
              <a:rPr lang="de-DE" sz="2000" dirty="0" smtClean="0"/>
              <a:t> in the </a:t>
            </a:r>
            <a:r>
              <a:rPr lang="de-DE" sz="2000" dirty="0" err="1" smtClean="0"/>
              <a:t>body</a:t>
            </a:r>
            <a:r>
              <a:rPr lang="de-DE" sz="2000" dirty="0" smtClean="0"/>
              <a:t> of the </a:t>
            </a:r>
            <a:r>
              <a:rPr lang="de-DE" sz="2000" dirty="0" err="1" smtClean="0"/>
              <a:t>mother</a:t>
            </a:r>
            <a:r>
              <a:rPr lang="de-DE" sz="2000" dirty="0" smtClean="0"/>
              <a:t> (Eriksson et al., 1996) </a:t>
            </a:r>
          </a:p>
          <a:p>
            <a:pPr>
              <a:lnSpc>
                <a:spcPct val="105000"/>
              </a:lnSpc>
            </a:pPr>
            <a:r>
              <a:rPr lang="de-DE" sz="2000" dirty="0" smtClean="0"/>
              <a:t>strong negative </a:t>
            </a:r>
            <a:r>
              <a:rPr lang="de-DE" sz="2000" dirty="0" err="1" smtClean="0"/>
              <a:t>correlations</a:t>
            </a:r>
            <a:r>
              <a:rPr lang="de-DE" sz="2000" dirty="0" smtClean="0"/>
              <a:t> of </a:t>
            </a:r>
            <a:r>
              <a:rPr lang="de-DE" sz="2000" dirty="0" err="1" smtClean="0"/>
              <a:t>agression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values</a:t>
            </a:r>
            <a:r>
              <a:rPr lang="de-DE" sz="2000" dirty="0" smtClean="0"/>
              <a:t> of </a:t>
            </a:r>
            <a:r>
              <a:rPr lang="de-DE" sz="2000" dirty="0" err="1" smtClean="0"/>
              <a:t>oxytocin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high</a:t>
            </a:r>
            <a:r>
              <a:rPr lang="de-DE" sz="2000" dirty="0" smtClean="0"/>
              <a:t> positive </a:t>
            </a:r>
            <a:r>
              <a:rPr lang="de-DE" sz="2000" dirty="0" err="1" smtClean="0"/>
              <a:t>ones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calmness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interest</a:t>
            </a:r>
            <a:r>
              <a:rPr lang="de-DE" sz="2000" dirty="0" smtClean="0"/>
              <a:t> in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(</a:t>
            </a:r>
            <a:r>
              <a:rPr lang="de-DE" sz="2000" dirty="0" err="1" smtClean="0"/>
              <a:t>Uvnäs-Moberg</a:t>
            </a:r>
            <a:r>
              <a:rPr lang="de-DE" sz="2000" dirty="0" smtClean="0"/>
              <a:t>, 1990; 1993) </a:t>
            </a:r>
          </a:p>
          <a:p>
            <a:pPr>
              <a:lnSpc>
                <a:spcPct val="105000"/>
              </a:lnSpc>
            </a:pPr>
            <a:r>
              <a:rPr lang="de-DE" sz="2000" dirty="0" err="1" smtClean="0"/>
              <a:t>reduction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anxiety</a:t>
            </a:r>
            <a:r>
              <a:rPr lang="de-DE" sz="2000" dirty="0" smtClean="0"/>
              <a:t> in </a:t>
            </a:r>
            <a:r>
              <a:rPr lang="de-DE" sz="2000" dirty="0" err="1" smtClean="0"/>
              <a:t>stressful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situations</a:t>
            </a:r>
            <a:r>
              <a:rPr lang="de-DE" sz="2000" dirty="0" smtClean="0"/>
              <a:t> (Heinrichs et al., 2002)</a:t>
            </a:r>
          </a:p>
          <a:p>
            <a:pPr>
              <a:lnSpc>
                <a:spcPct val="105000"/>
              </a:lnSpc>
            </a:pPr>
            <a:r>
              <a:rPr lang="de-DE" sz="2000" dirty="0" err="1" smtClean="0"/>
              <a:t>augmentation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trust</a:t>
            </a:r>
            <a:r>
              <a:rPr lang="de-DE" sz="2000" dirty="0" smtClean="0"/>
              <a:t> in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situations</a:t>
            </a:r>
            <a:r>
              <a:rPr lang="de-DE" sz="2000" dirty="0" smtClean="0"/>
              <a:t> (</a:t>
            </a:r>
            <a:r>
              <a:rPr lang="de-DE" sz="2000" dirty="0" err="1" smtClean="0"/>
              <a:t>Kosfeld</a:t>
            </a:r>
            <a:r>
              <a:rPr lang="de-DE" sz="2000" dirty="0" smtClean="0"/>
              <a:t> &amp; Heinrichs et al., 2005)</a:t>
            </a:r>
          </a:p>
          <a:p>
            <a:pPr>
              <a:lnSpc>
                <a:spcPct val="105000"/>
              </a:lnSpc>
            </a:pPr>
            <a:r>
              <a:rPr lang="de-DE" sz="2000" dirty="0" err="1" smtClean="0"/>
              <a:t>experiences</a:t>
            </a:r>
            <a:r>
              <a:rPr lang="de-DE" sz="2000" dirty="0" smtClean="0"/>
              <a:t> of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deprivation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russian</a:t>
            </a:r>
            <a:r>
              <a:rPr lang="de-DE" sz="2000" dirty="0" smtClean="0"/>
              <a:t> </a:t>
            </a:r>
            <a:r>
              <a:rPr lang="de-DE" sz="2000" dirty="0" err="1" smtClean="0"/>
              <a:t>orphans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the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month</a:t>
            </a:r>
            <a:r>
              <a:rPr lang="de-DE" sz="2000" dirty="0" smtClean="0"/>
              <a:t> of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result</a:t>
            </a:r>
            <a:r>
              <a:rPr lang="de-DE" sz="2000" dirty="0" smtClean="0"/>
              <a:t> in </a:t>
            </a:r>
            <a:r>
              <a:rPr lang="de-DE" sz="2000" dirty="0" err="1" smtClean="0"/>
              <a:t>lower</a:t>
            </a:r>
            <a:r>
              <a:rPr lang="de-DE" sz="2000" dirty="0" smtClean="0"/>
              <a:t> </a:t>
            </a:r>
            <a:r>
              <a:rPr lang="de-DE" sz="2000" dirty="0" err="1" smtClean="0"/>
              <a:t>oxytocin</a:t>
            </a:r>
            <a:r>
              <a:rPr lang="de-DE" sz="2000" dirty="0" smtClean="0"/>
              <a:t> </a:t>
            </a:r>
            <a:r>
              <a:rPr lang="de-DE" sz="2000" dirty="0" err="1" smtClean="0"/>
              <a:t>reactions</a:t>
            </a:r>
            <a:r>
              <a:rPr lang="de-DE" sz="2000" dirty="0" smtClean="0"/>
              <a:t> (</a:t>
            </a:r>
            <a:r>
              <a:rPr lang="de-DE" sz="2000" dirty="0" err="1" smtClean="0"/>
              <a:t>Wismer</a:t>
            </a:r>
            <a:r>
              <a:rPr lang="de-DE" sz="2000" dirty="0" smtClean="0"/>
              <a:t>- Fries &amp; Pollak et al., 2005)</a:t>
            </a:r>
          </a:p>
          <a:p>
            <a:pPr>
              <a:lnSpc>
                <a:spcPct val="105000"/>
              </a:lnSpc>
            </a:pPr>
            <a:r>
              <a:rPr lang="de-DE" sz="2000" dirty="0" err="1" smtClean="0"/>
              <a:t>Attachment</a:t>
            </a:r>
            <a:r>
              <a:rPr lang="de-DE" sz="2000" dirty="0" smtClean="0"/>
              <a:t> </a:t>
            </a:r>
            <a:r>
              <a:rPr lang="de-DE" sz="2000" dirty="0" err="1" smtClean="0"/>
              <a:t>disorders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psychopathological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in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insufficient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levels</a:t>
            </a:r>
            <a:r>
              <a:rPr lang="de-DE" sz="2000" dirty="0" smtClean="0"/>
              <a:t> of </a:t>
            </a:r>
            <a:r>
              <a:rPr lang="de-DE" sz="2000" dirty="0" err="1" smtClean="0"/>
              <a:t>oxytocin</a:t>
            </a:r>
            <a:endParaRPr lang="de-DE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What´s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psychological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became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    </a:t>
            </a:r>
            <a:r>
              <a:rPr lang="de-DE" dirty="0" err="1" smtClean="0"/>
              <a:t>differentiated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adress</a:t>
            </a:r>
            <a:r>
              <a:rPr lang="de-DE" dirty="0" smtClean="0"/>
              <a:t>  wideranging </a:t>
            </a:r>
            <a:r>
              <a:rPr lang="de-DE" dirty="0" err="1" smtClean="0"/>
              <a:t>aspects</a:t>
            </a:r>
            <a:r>
              <a:rPr lang="de-DE" dirty="0" smtClean="0"/>
              <a:t> of </a:t>
            </a:r>
            <a:r>
              <a:rPr lang="de-DE" dirty="0" err="1" smtClean="0"/>
              <a:t>mother-infant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:</a:t>
            </a:r>
          </a:p>
          <a:p>
            <a:pPr marL="457200" indent="-457200"/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cognitions</a:t>
            </a:r>
            <a:endParaRPr lang="de-DE" dirty="0" smtClean="0"/>
          </a:p>
          <a:p>
            <a:pPr marL="457200" indent="-457200"/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 (Prior et Glaser, 2006) </a:t>
            </a:r>
          </a:p>
          <a:p>
            <a:pPr marL="457200" indent="-457200"/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in </a:t>
            </a:r>
            <a:r>
              <a:rPr lang="de-DE" dirty="0" err="1" smtClean="0"/>
              <a:t>infants</a:t>
            </a:r>
            <a:r>
              <a:rPr lang="de-DE" dirty="0" smtClean="0"/>
              <a:t> (Prior et Glaser, 2006)</a:t>
            </a:r>
          </a:p>
          <a:p>
            <a:pPr marL="457200" indent="-457200"/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mind-mindedness</a:t>
            </a:r>
            <a:r>
              <a:rPr lang="de-DE" dirty="0" smtClean="0"/>
              <a:t> (Meins et al., 2001; Meins, 2002; </a:t>
            </a:r>
            <a:r>
              <a:rPr lang="de-DE" dirty="0" err="1" smtClean="0"/>
              <a:t>Arnott</a:t>
            </a:r>
            <a:r>
              <a:rPr lang="de-DE" dirty="0" smtClean="0"/>
              <a:t> et Meins, 2007)</a:t>
            </a:r>
          </a:p>
          <a:p>
            <a:pPr marL="457200" indent="-457200"/>
            <a:r>
              <a:rPr lang="de-DE" dirty="0" err="1" smtClean="0"/>
              <a:t>oxytocin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psychotherapy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psychologigal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oxytocin</a:t>
            </a:r>
            <a:r>
              <a:rPr lang="de-DE" dirty="0" smtClean="0"/>
              <a:t> in </a:t>
            </a:r>
            <a:r>
              <a:rPr lang="de-DE" dirty="0" err="1" smtClean="0"/>
              <a:t>attachment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(human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u="sng" dirty="0" err="1" smtClean="0"/>
              <a:t>Oxytocin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 err="1" smtClean="0"/>
              <a:t>attachment</a:t>
            </a:r>
            <a:endParaRPr lang="de-DE" u="sng" dirty="0" smtClean="0"/>
          </a:p>
          <a:p>
            <a:r>
              <a:rPr lang="de-DE" dirty="0" smtClean="0"/>
              <a:t>OT-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pregnancy</a:t>
            </a:r>
            <a:r>
              <a:rPr lang="de-DE" dirty="0" smtClean="0"/>
              <a:t> </a:t>
            </a:r>
            <a:r>
              <a:rPr lang="de-DE" dirty="0" err="1" smtClean="0"/>
              <a:t>facilitates</a:t>
            </a:r>
            <a:r>
              <a:rPr lang="de-DE" dirty="0" smtClean="0"/>
              <a:t> postnatal </a:t>
            </a:r>
            <a:r>
              <a:rPr lang="de-DE" dirty="0" err="1" smtClean="0"/>
              <a:t>maternal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the </a:t>
            </a:r>
            <a:r>
              <a:rPr lang="de-DE" dirty="0" err="1" smtClean="0"/>
              <a:t>formation</a:t>
            </a:r>
            <a:r>
              <a:rPr lang="de-DE" dirty="0" smtClean="0"/>
              <a:t> of an emotional </a:t>
            </a:r>
            <a:r>
              <a:rPr lang="de-DE" dirty="0" err="1" smtClean="0"/>
              <a:t>bond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mother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infant</a:t>
            </a:r>
            <a:r>
              <a:rPr lang="de-DE" dirty="0" smtClean="0"/>
              <a:t> in </a:t>
            </a:r>
            <a:r>
              <a:rPr lang="de-DE" dirty="0" err="1" smtClean="0"/>
              <a:t>humans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acting</a:t>
            </a:r>
            <a:r>
              <a:rPr lang="de-DE" dirty="0" smtClean="0"/>
              <a:t> </a:t>
            </a:r>
            <a:r>
              <a:rPr lang="en-US" dirty="0" smtClean="0"/>
              <a:t>to reduce anxiety and to ameliorate responses to external stresses</a:t>
            </a:r>
          </a:p>
          <a:p>
            <a:r>
              <a:rPr lang="en-US" dirty="0" smtClean="0"/>
              <a:t>mothers who have a less anxious state of mind are more able to increase their  focus on infant care (</a:t>
            </a:r>
            <a:r>
              <a:rPr lang="en-US" dirty="0" err="1" smtClean="0"/>
              <a:t>Uvnas-Moeberg</a:t>
            </a:r>
            <a:r>
              <a:rPr lang="en-US" dirty="0" smtClean="0"/>
              <a:t> et al., 1990; </a:t>
            </a:r>
            <a:r>
              <a:rPr lang="en-US" dirty="0" err="1" smtClean="0"/>
              <a:t>Chiodera</a:t>
            </a:r>
            <a:r>
              <a:rPr lang="en-US" dirty="0" smtClean="0"/>
              <a:t> et al., 1991; Light </a:t>
            </a:r>
            <a:r>
              <a:rPr lang="en-US" dirty="0" err="1" smtClean="0"/>
              <a:t>etal</a:t>
            </a:r>
            <a:r>
              <a:rPr lang="en-US" dirty="0" smtClean="0"/>
              <a:t>., 2000) </a:t>
            </a:r>
          </a:p>
          <a:p>
            <a:r>
              <a:rPr lang="en-US" dirty="0" smtClean="0"/>
              <a:t>can regulate their own mood (</a:t>
            </a:r>
            <a:r>
              <a:rPr lang="en-US" dirty="0" err="1" smtClean="0"/>
              <a:t>Frasch</a:t>
            </a:r>
            <a:r>
              <a:rPr lang="en-US" dirty="0" smtClean="0"/>
              <a:t> et al., 1995)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and recognize and respond effectively to nonverbal infant cues in the context of a social learning and </a:t>
            </a:r>
            <a:r>
              <a:rPr lang="de-DE" dirty="0" err="1" smtClean="0"/>
              <a:t>reward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(Domes et al., 2007)</a:t>
            </a:r>
          </a:p>
          <a:p>
            <a:endParaRPr lang="de-DE" dirty="0" smtClean="0"/>
          </a:p>
          <a:p>
            <a:endParaRPr lang="de-DE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-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Bür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TS102895261-1</Template>
  <TotalTime>0</TotalTime>
  <Words>3159</Words>
  <Application>Microsoft Office PowerPoint</Application>
  <PresentationFormat>Aangepast</PresentationFormat>
  <Paragraphs>234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Corbel</vt:lpstr>
      <vt:lpstr>Times New Roman</vt:lpstr>
      <vt:lpstr>Trebuchet MS</vt:lpstr>
      <vt:lpstr>Wingdings</vt:lpstr>
      <vt:lpstr>TS102895261-1</vt:lpstr>
      <vt:lpstr> “Results of actual oxytocin research in relation to attachment and possible connections with bonding “ </vt:lpstr>
      <vt:lpstr>Table of content</vt:lpstr>
      <vt:lpstr>        Personal introduction </vt:lpstr>
      <vt:lpstr>Generally accepted information  about oxytocin (OT)</vt:lpstr>
      <vt:lpstr>PowerPoint-presentatie</vt:lpstr>
      <vt:lpstr>Neurobiological background and physiology </vt:lpstr>
      <vt:lpstr>Psychological effects of oxytocin in attachment processes (human studies)</vt:lpstr>
      <vt:lpstr>What´s new in this topic?</vt:lpstr>
      <vt:lpstr>Actual results concerning psychologigal effects and oxytocin in attachment processes (human studies)</vt:lpstr>
      <vt:lpstr>Actual results concerning psychologigal effects and oxytocin in attachment processes (human studies)</vt:lpstr>
      <vt:lpstr>Actual results concerning psychologigal effects and oxytocin in attachment processes (human studies)</vt:lpstr>
      <vt:lpstr>Actual results concerning psychologigal effects and oxytocin in attachment processes (human studies)</vt:lpstr>
      <vt:lpstr>Overview (Nagasawa, Okabe, Mogi et Kikusui, 2012)</vt:lpstr>
      <vt:lpstr>Conclusion</vt:lpstr>
      <vt:lpstr>Summary of the results between attachment and oxytocin</vt:lpstr>
      <vt:lpstr>Summary of the results between oxytocin and bonding</vt:lpstr>
      <vt:lpstr>PowerPoint-presentatie</vt:lpstr>
      <vt:lpstr>Summary of the results between oxytocin and bonding</vt:lpstr>
      <vt:lpstr>Results of ANOVA and means of the dif.-value on the scale “GSI” according to the three reactivity groups of oxytocin (first session) (n=38)</vt:lpstr>
      <vt:lpstr>Similarities and differences between bonding and attachment (Konni Stauss, 2006)</vt:lpstr>
      <vt:lpstr>Thank you for your attention !   </vt:lpstr>
      <vt:lpstr>       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2013-05-18T08:31:34Z</dcterms:created>
  <dcterms:modified xsi:type="dcterms:W3CDTF">2013-07-27T08:00:39Z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